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 id="2147483732" r:id="rId4"/>
    <p:sldMasterId id="2147483744" r:id="rId5"/>
    <p:sldMasterId id="2147483756" r:id="rId6"/>
    <p:sldMasterId id="2147483768" r:id="rId7"/>
  </p:sldMasterIdLst>
  <p:sldIdLst>
    <p:sldId id="287" r:id="rId8"/>
    <p:sldId id="317" r:id="rId9"/>
    <p:sldId id="332" r:id="rId10"/>
    <p:sldId id="337" r:id="rId11"/>
    <p:sldId id="349" r:id="rId12"/>
    <p:sldId id="343" r:id="rId13"/>
    <p:sldId id="344" r:id="rId14"/>
    <p:sldId id="341" r:id="rId15"/>
    <p:sldId id="335" r:id="rId16"/>
    <p:sldId id="338" r:id="rId17"/>
    <p:sldId id="323" r:id="rId18"/>
    <p:sldId id="288" r:id="rId19"/>
    <p:sldId id="342" r:id="rId20"/>
    <p:sldId id="327" r:id="rId21"/>
    <p:sldId id="328" r:id="rId22"/>
    <p:sldId id="329" r:id="rId23"/>
    <p:sldId id="345" r:id="rId24"/>
    <p:sldId id="346" r:id="rId25"/>
    <p:sldId id="285" r:id="rId26"/>
    <p:sldId id="339" r:id="rId27"/>
    <p:sldId id="324" r:id="rId28"/>
    <p:sldId id="347" r:id="rId29"/>
    <p:sldId id="340" r:id="rId30"/>
    <p:sldId id="325" r:id="rId31"/>
    <p:sldId id="348" r:id="rId32"/>
    <p:sldId id="326" r:id="rId33"/>
    <p:sldId id="330" r:id="rId34"/>
    <p:sldId id="331" r:id="rId35"/>
    <p:sldId id="259" r:id="rId36"/>
    <p:sldId id="333" r:id="rId37"/>
    <p:sldId id="334" r:id="rId38"/>
    <p:sldId id="350" r:id="rId39"/>
    <p:sldId id="303" r:id="rId40"/>
    <p:sldId id="351"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p:cViewPr>
        <p:scale>
          <a:sx n="72" d="100"/>
          <a:sy n="72" d="100"/>
        </p:scale>
        <p:origin x="-75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298719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230915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3880246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1367088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69159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073134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1857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754468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714364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0681545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479221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4016547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4314739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3608130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669261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E17010-7BE1-4A4F-B1AF-E66697B334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751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5C490-5C79-480F-BBEE-DC062C9F30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707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0CED95-F73F-4005-9E4E-81C98183EB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5057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BEDC38-FDFD-46A1-B758-7990A23FD3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2859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4BE673-A78B-4957-828C-6FFECFC415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5747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3F17C-B6EA-4DB7-AABE-FC10EA4411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0288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3A152E-05A1-4D72-8646-8B764A7869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510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A73F4-4047-448E-B397-F24AB27BDFF4}"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3157532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7406A0-19CA-4B0A-9152-4A8E2FE645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556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A85B4F-1815-4B6F-801F-A1E9084F51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8379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AC8DE5-C90F-496C-BC6C-FFB0A34AEA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2387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AF8C1F-0BCC-422C-8A34-5725192685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275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564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925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379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296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731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49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A73F4-4047-448E-B397-F24AB27BDFF4}"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600430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611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213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282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039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62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15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474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634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9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A73F4-4047-448E-B397-F24AB27BDFF4}"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3890925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100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69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66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419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024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632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017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89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783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84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A73F4-4047-448E-B397-F24AB27BDFF4}"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15041485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993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89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09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658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678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49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6693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8940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130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87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A73F4-4047-448E-B397-F24AB27BDFF4}"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20406095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11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908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564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385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6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2772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694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3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320054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DA73F4-4047-448E-B397-F24AB27BDFF4}"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8D77D-131E-4FD0-9943-A062C2657854}" type="slidenum">
              <a:rPr lang="en-US" smtClean="0"/>
              <a:t>‹#›</a:t>
            </a:fld>
            <a:endParaRPr lang="en-US"/>
          </a:p>
        </p:txBody>
      </p:sp>
    </p:spTree>
    <p:extLst>
      <p:ext uri="{BB962C8B-B14F-4D97-AF65-F5344CB8AC3E}">
        <p14:creationId xmlns:p14="http://schemas.microsoft.com/office/powerpoint/2010/main" val="312292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A73F4-4047-448E-B397-F24AB27BDFF4}"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8D77D-131E-4FD0-9943-A062C2657854}" type="slidenum">
              <a:rPr lang="en-US" smtClean="0"/>
              <a:t>‹#›</a:t>
            </a:fld>
            <a:endParaRPr lang="en-US"/>
          </a:p>
        </p:txBody>
      </p:sp>
    </p:spTree>
    <p:extLst>
      <p:ext uri="{BB962C8B-B14F-4D97-AF65-F5344CB8AC3E}">
        <p14:creationId xmlns:p14="http://schemas.microsoft.com/office/powerpoint/2010/main" val="89441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32B7D01-85DB-4255-87CB-2D80EE06F419}" type="datetimeFigureOut">
              <a:rPr lang="en-US" smtClean="0">
                <a:solidFill>
                  <a:prstClr val="black">
                    <a:lumMod val="50000"/>
                    <a:lumOff val="50000"/>
                  </a:prstClr>
                </a:solidFill>
              </a:rPr>
              <a:pPr/>
              <a:t>10/6/2015</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1F5D1EC-269B-46BD-AA61-71CC45C62D55}"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66631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334996D9-590D-45B5-83BA-865117EAFA0C}"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565782285"/>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2696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2120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3560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A73F4-4047-448E-B397-F24AB27BDFF4}"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8D77D-131E-4FD0-9943-A062C26578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4400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uact=8&amp;docid=iYE_SKjjrP2z1M&amp;tbnid=YZBjeUjMoMfr4M:&amp;ved=0CAUQjRw&amp;url=http://www.melanniesvobodasnd.org/2013/09/23/what-did-jesus-look-like/&amp;ei=g9DOU_6fKtCuyATL7oLgDA&amp;bvm=bv.71198958,d.aWw&amp;psig=AFQjCNF9rC6KcRP9v3R2OKuZQS2Gu2qBMg&amp;ust=1406149096814096" TargetMode="Externa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uact=8&amp;docid=W7bb0xLsyRNamM&amp;tbnid=Ofon6P3ibfePBM:&amp;ved=0CAUQjRw&amp;url=http://www.irsc-csf.org/?q%3Dcsf-blog-views&amp;ei=foPJU8XnEo2byASf54KoBg&amp;bvm=bv.71198958,d.aWw&amp;psig=AFQjCNGDgwfv3_q_kHdAFnUtd1oM6ARNmw&amp;ust=1405801677390692"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source=images&amp;cd=&amp;cad=rja&amp;uact=8&amp;ved=0CAcQjRxqFQoTCMW-ycnrl8cCFQoQkgodmf0AGw&amp;url=http://www.eeolove.com/?page_id%3D411&amp;ei=CBnFVcUaiqDIBJn7g9gB&amp;bvm=bv.99804247,d.aWw&amp;psig=AFQjCNFAps2qVu7V_jt7lrHtIJUl5X8few&amp;ust=1439066655978987"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frm=1&amp;source=images&amp;cd=&amp;cad=rja&amp;uact=8&amp;docid=SYO3F1DvxT9qRM&amp;tbnid=ImQy4R0-4SvtkM:&amp;ved=0CAUQjRw&amp;url=http://beforeitsnews.com/alternative/2013/03/i-cant-get-away-from-sandy-hook-shooting-2-2604584.html&amp;ei=PKzPU-HwKMGxyATBq4DgAw&amp;bvm=bv.71667212,d.aWw&amp;psig=AFQjCNGmy6zQCefjuMeConzRWrEAX7RRtw&amp;ust=1406205218316124"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frm=1&amp;source=images&amp;cd=&amp;cad=rja&amp;uact=8&amp;docid=ZRp08um58wAKUM&amp;tbnid=4wXIyBEg5FPfvM:&amp;ved=0CAUQjRw&amp;url=http://threadcatcher.blogspot.com/2013/04/we-are-not-human-beings-we-are.html&amp;ei=oDNqU72qIMmqyATM-oGgBg&amp;bvm=bv.66111022,d.aWc&amp;psig=AFQjCNGkKhPBg8LXtYE0OnDqamu3J7di5w&amp;ust=1399554848648883"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frm=1&amp;source=images&amp;cd=&amp;cad=rja&amp;uact=8&amp;docid=ZRp08um58wAKUM&amp;tbnid=4wXIyBEg5FPfvM:&amp;ved=0CAUQjRw&amp;url=http://threadcatcher.blogspot.com/2013/04/we-are-not-human-beings-we-are.html&amp;ei=oDNqU72qIMmqyATM-oGgBg&amp;bvm=bv.66111022,d.aWc&amp;psig=AFQjCNGkKhPBg8LXtYE0OnDqamu3J7di5w&amp;ust=1399554848648883"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381" y="5029200"/>
            <a:ext cx="8839200" cy="2000548"/>
          </a:xfrm>
          <a:prstGeom prst="rect">
            <a:avLst/>
          </a:prstGeom>
          <a:noFill/>
        </p:spPr>
        <p:txBody>
          <a:bodyPr wrap="square" rtlCol="0">
            <a:spAutoFit/>
          </a:bodyPr>
          <a:lstStyle/>
          <a:p>
            <a:pPr algn="ctr"/>
            <a:r>
              <a:rPr lang="en-US" sz="4000" b="1" dirty="0" smtClean="0">
                <a:latin typeface="Freehand" panose="02000606080000090004" pitchFamily="2" charset="0"/>
              </a:rPr>
              <a:t>How God Heals the Brain </a:t>
            </a:r>
          </a:p>
          <a:p>
            <a:pPr algn="ctr"/>
            <a:r>
              <a:rPr lang="en-US" sz="2000" i="1" dirty="0" smtClean="0">
                <a:latin typeface="Arial Rounded MT Bold" panose="020F0704030504030204" pitchFamily="34" charset="0"/>
              </a:rPr>
              <a:t>TIMOTHY B. WALSH, M.A., L.P.; DPA</a:t>
            </a:r>
          </a:p>
          <a:p>
            <a:pPr algn="ctr"/>
            <a:r>
              <a:rPr lang="en-US" sz="2000" i="1" dirty="0" smtClean="0">
                <a:latin typeface="Arial Rounded MT Bold" panose="020F0704030504030204" pitchFamily="34" charset="0"/>
              </a:rPr>
              <a:t>Minnesota Adult and Teen Challenge</a:t>
            </a:r>
          </a:p>
          <a:p>
            <a:pPr algn="ctr"/>
            <a:r>
              <a:rPr lang="en-US" sz="1200" i="1" dirty="0" smtClean="0">
                <a:latin typeface="Arial Rounded MT Bold" panose="020F0704030504030204" pitchFamily="34" charset="0"/>
              </a:rPr>
              <a:t>VICE PRESIDENT OF LONG TERM RECOVERY &amp; MENTAL HEALTH SERVICES</a:t>
            </a:r>
          </a:p>
          <a:p>
            <a:pPr algn="ctr"/>
            <a:endParaRPr lang="en-US" sz="3200" dirty="0">
              <a:latin typeface="Arial Rounded MT Bold" panose="020F07040305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1"/>
            <a:ext cx="5486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999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5" y="6211669"/>
            <a:ext cx="9067800" cy="646331"/>
          </a:xfrm>
          <a:prstGeom prst="rect">
            <a:avLst/>
          </a:prstGeom>
        </p:spPr>
        <p:txBody>
          <a:bodyPr wrap="square">
            <a:spAutoFit/>
          </a:bodyPr>
          <a:lstStyle/>
          <a:p>
            <a:r>
              <a:rPr lang="en-US" dirty="0"/>
              <a:t>Source:  Newberg, A.; Waldman M. (2009).  How God Changes Your Brain:  Breakthrough Findings from a Leading Neuroscientist.  New York:  Ballantine Books</a:t>
            </a:r>
          </a:p>
        </p:txBody>
      </p:sp>
      <p:sp>
        <p:nvSpPr>
          <p:cNvPr id="3" name="TextBox 2"/>
          <p:cNvSpPr txBox="1"/>
          <p:nvPr/>
        </p:nvSpPr>
        <p:spPr>
          <a:xfrm>
            <a:off x="-6275" y="152400"/>
            <a:ext cx="9150275" cy="707886"/>
          </a:xfrm>
          <a:prstGeom prst="rect">
            <a:avLst/>
          </a:prstGeom>
          <a:noFill/>
        </p:spPr>
        <p:txBody>
          <a:bodyPr wrap="square" rtlCol="0">
            <a:spAutoFit/>
          </a:bodyPr>
          <a:lstStyle/>
          <a:p>
            <a:pPr algn="ctr"/>
            <a:r>
              <a:rPr lang="en-US" sz="4000" b="1" dirty="0" smtClean="0">
                <a:solidFill>
                  <a:srgbClr val="FFC000"/>
                </a:solidFill>
                <a:effectLst>
                  <a:outerShdw blurRad="38100" dist="38100" dir="2700000" algn="tl">
                    <a:srgbClr val="000000">
                      <a:alpha val="43137"/>
                    </a:srgbClr>
                  </a:outerShdw>
                </a:effectLst>
                <a:latin typeface="Freehand" panose="02000606080000090004" pitchFamily="2" charset="0"/>
              </a:rPr>
              <a:t>Are we able to “transform” the mind?</a:t>
            </a:r>
          </a:p>
        </p:txBody>
      </p:sp>
      <p:sp>
        <p:nvSpPr>
          <p:cNvPr id="4" name="TextBox 3"/>
          <p:cNvSpPr txBox="1"/>
          <p:nvPr/>
        </p:nvSpPr>
        <p:spPr>
          <a:xfrm>
            <a:off x="152400" y="1676400"/>
            <a:ext cx="8909125" cy="4401205"/>
          </a:xfrm>
          <a:prstGeom prst="rect">
            <a:avLst/>
          </a:prstGeom>
          <a:noFill/>
        </p:spPr>
        <p:txBody>
          <a:bodyPr wrap="square" rtlCol="0">
            <a:spAutoFit/>
          </a:bodyPr>
          <a:lstStyle/>
          <a:p>
            <a:r>
              <a:rPr lang="en-US" sz="2800" b="1" dirty="0" smtClean="0"/>
              <a:t>The Brain seems to think so </a:t>
            </a:r>
            <a:r>
              <a:rPr lang="en-US" sz="2800" b="1" dirty="0" smtClean="0">
                <a:sym typeface="Wingdings" panose="05000000000000000000" pitchFamily="2" charset="2"/>
              </a:rPr>
              <a:t></a:t>
            </a:r>
          </a:p>
          <a:p>
            <a:endParaRPr lang="en-US" sz="2800" b="1" dirty="0">
              <a:sym typeface="Wingdings" panose="05000000000000000000" pitchFamily="2" charset="2"/>
            </a:endParaRPr>
          </a:p>
          <a:p>
            <a:pPr algn="ctr"/>
            <a:r>
              <a:rPr lang="en-US" sz="2800" b="1" dirty="0" smtClean="0">
                <a:sym typeface="Wingdings" panose="05000000000000000000" pitchFamily="2" charset="2"/>
              </a:rPr>
              <a:t>“…the human brain seems to have difficulty separating fantasies from facts.  It sees things that are not there, and it sometimes doesn’t see things that are there.  In fact, the brain doesn’t even try to create a fully detailed map of the external world.  Instead, it selects a handful of cues, then fills in the rest with conjecture, fantasy, </a:t>
            </a:r>
          </a:p>
          <a:p>
            <a:pPr algn="ctr"/>
            <a:r>
              <a:rPr lang="en-US" sz="2800" b="1" dirty="0" smtClean="0">
                <a:solidFill>
                  <a:srgbClr val="FFC000"/>
                </a:solidFill>
                <a:effectLst>
                  <a:outerShdw blurRad="38100" dist="38100" dir="2700000" algn="tl">
                    <a:srgbClr val="000000">
                      <a:alpha val="43137"/>
                    </a:srgbClr>
                  </a:outerShdw>
                </a:effectLst>
                <a:sym typeface="Wingdings" panose="05000000000000000000" pitchFamily="2" charset="2"/>
              </a:rPr>
              <a:t>and belief” </a:t>
            </a:r>
            <a:endParaRPr lang="en-US" sz="28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8518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 y="1219200"/>
            <a:ext cx="38004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889864"/>
            <a:ext cx="9144000" cy="954107"/>
          </a:xfrm>
          <a:prstGeom prst="rect">
            <a:avLst/>
          </a:prstGeom>
        </p:spPr>
        <p:txBody>
          <a:bodyPr wrap="square">
            <a:spAutoFit/>
          </a:bodyPr>
          <a:lstStyle/>
          <a:p>
            <a:r>
              <a:rPr lang="en-US" sz="2800" b="1" dirty="0"/>
              <a:t>What </a:t>
            </a:r>
            <a:r>
              <a:rPr lang="en-US" sz="2800" b="1" dirty="0" smtClean="0"/>
              <a:t>processes information </a:t>
            </a:r>
            <a:r>
              <a:rPr lang="en-US" sz="2800" b="1" dirty="0"/>
              <a:t>1 million times</a:t>
            </a:r>
          </a:p>
          <a:p>
            <a:r>
              <a:rPr lang="en-US" sz="2800" b="1" dirty="0"/>
              <a:t>faster? Source: Lipton (2005) The Biology of Belief</a:t>
            </a:r>
          </a:p>
        </p:txBody>
      </p:sp>
      <p:sp>
        <p:nvSpPr>
          <p:cNvPr id="3" name="TextBox 2"/>
          <p:cNvSpPr txBox="1"/>
          <p:nvPr/>
        </p:nvSpPr>
        <p:spPr>
          <a:xfrm>
            <a:off x="0" y="76200"/>
            <a:ext cx="9144000" cy="1323439"/>
          </a:xfrm>
          <a:prstGeom prst="rect">
            <a:avLst/>
          </a:prstGeom>
          <a:noFill/>
        </p:spPr>
        <p:txBody>
          <a:bodyPr wrap="square" rtlCol="0">
            <a:spAutoFit/>
          </a:bodyPr>
          <a:lstStyle/>
          <a:p>
            <a:pPr algn="ctr"/>
            <a:r>
              <a:rPr lang="en-US" sz="4000" b="1" dirty="0" smtClean="0">
                <a:solidFill>
                  <a:srgbClr val="FFC000"/>
                </a:solidFill>
                <a:latin typeface="Freehand" panose="02000606080000090004" pitchFamily="2" charset="0"/>
              </a:rPr>
              <a:t>Why HEALING of the MIND often has to be wide, deep, and long</a:t>
            </a:r>
            <a:r>
              <a:rPr lang="en-US" sz="4000" dirty="0" smtClean="0">
                <a:solidFill>
                  <a:srgbClr val="FFC000"/>
                </a:solidFill>
                <a:latin typeface="Freehand" panose="02000606080000090004" pitchFamily="2" charset="0"/>
              </a:rPr>
              <a:t> </a:t>
            </a:r>
            <a:endParaRPr lang="en-US" sz="4000" dirty="0">
              <a:solidFill>
                <a:srgbClr val="FFC000"/>
              </a:solidFill>
              <a:latin typeface="Freehand" panose="02000606080000090004" pitchFamily="2" charset="0"/>
            </a:endParaRPr>
          </a:p>
        </p:txBody>
      </p:sp>
      <p:sp>
        <p:nvSpPr>
          <p:cNvPr id="5" name="TextBox 4"/>
          <p:cNvSpPr txBox="1"/>
          <p:nvPr/>
        </p:nvSpPr>
        <p:spPr>
          <a:xfrm>
            <a:off x="3784339" y="1266497"/>
            <a:ext cx="5207261" cy="4401205"/>
          </a:xfrm>
          <a:prstGeom prst="rect">
            <a:avLst/>
          </a:prstGeom>
          <a:noFill/>
        </p:spPr>
        <p:txBody>
          <a:bodyPr wrap="square" rtlCol="0">
            <a:spAutoFit/>
          </a:bodyPr>
          <a:lstStyle/>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E.g. Trauma</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Shock</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Abuse</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Neglect</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Abandonment</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Rejection</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Grief</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Loss</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Habitual Sin; Addictions</a:t>
            </a:r>
          </a:p>
          <a:p>
            <a:pPr marL="285750" indent="-285750">
              <a:buFont typeface="Wingdings" panose="05000000000000000000" pitchFamily="2" charset="2"/>
              <a:buChar char="Ø"/>
            </a:pPr>
            <a:r>
              <a:rPr lang="en-US" sz="2800" i="1" dirty="0" smtClean="0">
                <a:solidFill>
                  <a:schemeClr val="accent2">
                    <a:lumMod val="50000"/>
                  </a:schemeClr>
                </a:solidFill>
                <a:latin typeface="Freehand" panose="02000606080000090004" pitchFamily="2" charset="0"/>
              </a:rPr>
              <a:t>False images of God</a:t>
            </a:r>
            <a:endParaRPr lang="en-US" sz="2800" i="1" dirty="0">
              <a:solidFill>
                <a:schemeClr val="accent2">
                  <a:lumMod val="50000"/>
                </a:schemeClr>
              </a:solidFill>
              <a:latin typeface="Freehand" panose="02000606080000090004" pitchFamily="2" charset="0"/>
            </a:endParaRPr>
          </a:p>
        </p:txBody>
      </p:sp>
    </p:spTree>
    <p:extLst>
      <p:ext uri="{BB962C8B-B14F-4D97-AF65-F5344CB8AC3E}">
        <p14:creationId xmlns:p14="http://schemas.microsoft.com/office/powerpoint/2010/main" val="270151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28969" y="194234"/>
            <a:ext cx="4572000" cy="6612066"/>
          </a:xfrm>
          <a:prstGeom prst="rect">
            <a:avLst/>
          </a:prstGeom>
        </p:spPr>
        <p:txBody>
          <a:bodyPr>
            <a:spAutoFit/>
          </a:bodyPr>
          <a:lstStyle/>
          <a:p>
            <a:pPr>
              <a:lnSpc>
                <a:spcPct val="135000"/>
              </a:lnSpc>
              <a:spcBef>
                <a:spcPts val="750"/>
              </a:spcBef>
              <a:spcAft>
                <a:spcPts val="1125"/>
              </a:spcAft>
            </a:pPr>
            <a:r>
              <a:rPr lang="en-GB" sz="2800" b="1" dirty="0">
                <a:solidFill>
                  <a:srgbClr val="333333"/>
                </a:solidFill>
                <a:latin typeface="Helvetica"/>
                <a:ea typeface="Times New Roman"/>
                <a:cs typeface="Times New Roman"/>
              </a:rPr>
              <a:t>Recurrence/”Looping</a:t>
            </a:r>
            <a:r>
              <a:rPr lang="en-GB" sz="2800" b="1" dirty="0" smtClean="0">
                <a:solidFill>
                  <a:srgbClr val="333333"/>
                </a:solidFill>
                <a:latin typeface="Helvetica"/>
                <a:ea typeface="Times New Roman"/>
                <a:cs typeface="Times New Roman"/>
              </a:rPr>
              <a:t>”</a:t>
            </a:r>
          </a:p>
          <a:p>
            <a:pPr>
              <a:lnSpc>
                <a:spcPct val="135000"/>
              </a:lnSpc>
              <a:spcBef>
                <a:spcPts val="750"/>
              </a:spcBef>
              <a:spcAft>
                <a:spcPts val="1125"/>
              </a:spcAft>
            </a:pPr>
            <a:r>
              <a:rPr lang="en-GB" sz="2400" b="1" dirty="0" smtClean="0">
                <a:solidFill>
                  <a:srgbClr val="333333"/>
                </a:solidFill>
                <a:latin typeface="Helvetica"/>
                <a:ea typeface="Calibri"/>
                <a:cs typeface="Times New Roman"/>
              </a:rPr>
              <a:t>aka </a:t>
            </a:r>
          </a:p>
          <a:p>
            <a:pPr>
              <a:lnSpc>
                <a:spcPct val="135000"/>
              </a:lnSpc>
              <a:spcBef>
                <a:spcPts val="750"/>
              </a:spcBef>
              <a:spcAft>
                <a:spcPts val="1125"/>
              </a:spcAft>
            </a:pPr>
            <a:r>
              <a:rPr lang="en-GB" sz="2400" b="1" dirty="0" smtClean="0">
                <a:solidFill>
                  <a:srgbClr val="333333"/>
                </a:solidFill>
                <a:latin typeface="Helvetica"/>
                <a:ea typeface="Calibri"/>
                <a:cs typeface="Times New Roman"/>
              </a:rPr>
              <a:t>Re-</a:t>
            </a:r>
            <a:r>
              <a:rPr lang="en-GB" sz="2400" b="1" dirty="0" err="1" smtClean="0">
                <a:solidFill>
                  <a:srgbClr val="333333"/>
                </a:solidFill>
                <a:latin typeface="Helvetica"/>
                <a:ea typeface="Calibri"/>
                <a:cs typeface="Times New Roman"/>
              </a:rPr>
              <a:t>membering</a:t>
            </a:r>
            <a:endParaRPr lang="en-GB" sz="2400" b="1" dirty="0" smtClean="0">
              <a:solidFill>
                <a:srgbClr val="333333"/>
              </a:solidFill>
              <a:latin typeface="Helvetica"/>
              <a:ea typeface="Calibri"/>
              <a:cs typeface="Times New Roman"/>
            </a:endParaRPr>
          </a:p>
          <a:p>
            <a:pPr>
              <a:lnSpc>
                <a:spcPct val="135000"/>
              </a:lnSpc>
              <a:spcBef>
                <a:spcPts val="750"/>
              </a:spcBef>
              <a:spcAft>
                <a:spcPts val="1125"/>
              </a:spcAft>
            </a:pPr>
            <a:r>
              <a:rPr lang="en-GB" sz="2400" b="1" dirty="0" smtClean="0">
                <a:solidFill>
                  <a:srgbClr val="333333"/>
                </a:solidFill>
                <a:latin typeface="Helvetica"/>
                <a:ea typeface="Calibri"/>
                <a:cs typeface="Times New Roman"/>
              </a:rPr>
              <a:t>Re-collection</a:t>
            </a:r>
          </a:p>
          <a:p>
            <a:pPr>
              <a:lnSpc>
                <a:spcPct val="135000"/>
              </a:lnSpc>
              <a:spcBef>
                <a:spcPts val="750"/>
              </a:spcBef>
              <a:spcAft>
                <a:spcPts val="1125"/>
              </a:spcAft>
            </a:pPr>
            <a:r>
              <a:rPr lang="en-GB" sz="2400" b="1" dirty="0" smtClean="0">
                <a:solidFill>
                  <a:srgbClr val="333333"/>
                </a:solidFill>
                <a:latin typeface="Helvetica"/>
                <a:ea typeface="Calibri"/>
                <a:cs typeface="Times New Roman"/>
              </a:rPr>
              <a:t>Re-</a:t>
            </a:r>
            <a:r>
              <a:rPr lang="en-GB" sz="2400" b="1" dirty="0" err="1" smtClean="0">
                <a:solidFill>
                  <a:srgbClr val="333333"/>
                </a:solidFill>
                <a:latin typeface="Helvetica"/>
                <a:ea typeface="Calibri"/>
                <a:cs typeface="Times New Roman"/>
              </a:rPr>
              <a:t>hearsing</a:t>
            </a:r>
            <a:endParaRPr lang="en-GB" sz="2400" b="1" dirty="0" smtClean="0">
              <a:solidFill>
                <a:srgbClr val="333333"/>
              </a:solidFill>
              <a:latin typeface="Helvetica"/>
              <a:ea typeface="Calibri"/>
              <a:cs typeface="Times New Roman"/>
            </a:endParaRPr>
          </a:p>
          <a:p>
            <a:pPr>
              <a:lnSpc>
                <a:spcPct val="135000"/>
              </a:lnSpc>
              <a:spcBef>
                <a:spcPts val="750"/>
              </a:spcBef>
              <a:spcAft>
                <a:spcPts val="1125"/>
              </a:spcAft>
            </a:pPr>
            <a:r>
              <a:rPr lang="en-GB" sz="2400" b="1" dirty="0" smtClean="0">
                <a:solidFill>
                  <a:srgbClr val="333333"/>
                </a:solidFill>
                <a:latin typeface="Helvetica"/>
                <a:ea typeface="Calibri"/>
                <a:cs typeface="Times New Roman"/>
              </a:rPr>
              <a:t>Ruminating</a:t>
            </a:r>
          </a:p>
          <a:p>
            <a:pPr>
              <a:lnSpc>
                <a:spcPct val="135000"/>
              </a:lnSpc>
              <a:spcBef>
                <a:spcPts val="750"/>
              </a:spcBef>
              <a:spcAft>
                <a:spcPts val="1125"/>
              </a:spcAft>
            </a:pPr>
            <a:r>
              <a:rPr lang="en-GB" sz="2400" b="1" dirty="0" smtClean="0">
                <a:solidFill>
                  <a:srgbClr val="333333"/>
                </a:solidFill>
                <a:latin typeface="Helvetica"/>
                <a:ea typeface="Calibri"/>
                <a:cs typeface="Times New Roman"/>
              </a:rPr>
              <a:t>Re-living</a:t>
            </a:r>
          </a:p>
          <a:p>
            <a:pPr>
              <a:lnSpc>
                <a:spcPct val="135000"/>
              </a:lnSpc>
              <a:spcBef>
                <a:spcPts val="750"/>
              </a:spcBef>
              <a:spcAft>
                <a:spcPts val="1125"/>
              </a:spcAft>
            </a:pPr>
            <a:r>
              <a:rPr lang="en-GB" sz="2400" b="1" dirty="0" smtClean="0">
                <a:solidFill>
                  <a:srgbClr val="333333"/>
                </a:solidFill>
                <a:latin typeface="Helvetica"/>
                <a:ea typeface="Calibri"/>
                <a:cs typeface="Times New Roman"/>
              </a:rPr>
              <a:t>Re-experiencing</a:t>
            </a:r>
            <a:endParaRPr lang="en-GB" sz="2400" b="1" dirty="0">
              <a:solidFill>
                <a:srgbClr val="333333"/>
              </a:solidFill>
              <a:latin typeface="Helvetica"/>
              <a:ea typeface="Calibri"/>
              <a:cs typeface="Times New Roman"/>
            </a:endParaRPr>
          </a:p>
          <a:p>
            <a:pPr>
              <a:lnSpc>
                <a:spcPct val="135000"/>
              </a:lnSpc>
              <a:spcBef>
                <a:spcPts val="750"/>
              </a:spcBef>
              <a:spcAft>
                <a:spcPts val="1125"/>
              </a:spcAft>
            </a:pPr>
            <a:r>
              <a:rPr lang="en-GB" sz="2400" b="1" dirty="0" smtClean="0">
                <a:solidFill>
                  <a:srgbClr val="FFC000"/>
                </a:solidFill>
                <a:effectLst>
                  <a:outerShdw blurRad="38100" dist="38100" dir="2700000" algn="tl">
                    <a:srgbClr val="000000">
                      <a:alpha val="43137"/>
                    </a:srgbClr>
                  </a:outerShdw>
                </a:effectLst>
                <a:latin typeface="Helvetica"/>
                <a:ea typeface="Calibri"/>
                <a:cs typeface="Times New Roman"/>
              </a:rPr>
              <a:t>The Gerbil on the Wheel</a:t>
            </a:r>
            <a:r>
              <a:rPr lang="en-GB" sz="2400" b="1" dirty="0" smtClean="0">
                <a:solidFill>
                  <a:srgbClr val="333333"/>
                </a:solidFill>
                <a:latin typeface="Helvetica"/>
                <a:ea typeface="Calibri"/>
                <a:cs typeface="Times New Roman"/>
              </a:rPr>
              <a:t> </a:t>
            </a:r>
            <a:endParaRPr lang="en-US" sz="2400" dirty="0">
              <a:ea typeface="Calibri"/>
              <a:cs typeface="Times New Roman"/>
            </a:endParaRPr>
          </a:p>
        </p:txBody>
      </p:sp>
      <p:sp>
        <p:nvSpPr>
          <p:cNvPr id="2" name="TextBox 1"/>
          <p:cNvSpPr txBox="1"/>
          <p:nvPr/>
        </p:nvSpPr>
        <p:spPr>
          <a:xfrm>
            <a:off x="304800" y="533400"/>
            <a:ext cx="3886200" cy="4031873"/>
          </a:xfrm>
          <a:prstGeom prst="rect">
            <a:avLst/>
          </a:prstGeom>
          <a:noFill/>
        </p:spPr>
        <p:txBody>
          <a:bodyPr wrap="square" rtlCol="0">
            <a:spAutoFit/>
          </a:bodyPr>
          <a:lstStyle/>
          <a:p>
            <a:r>
              <a:rPr lang="en-US" sz="3200" dirty="0" smtClean="0"/>
              <a:t>How we cause </a:t>
            </a:r>
          </a:p>
          <a:p>
            <a:endParaRPr lang="en-US" sz="3200" dirty="0"/>
          </a:p>
          <a:p>
            <a:r>
              <a:rPr lang="en-US" sz="3200" dirty="0" smtClean="0"/>
              <a:t>	our own </a:t>
            </a:r>
          </a:p>
          <a:p>
            <a:endParaRPr lang="en-US" sz="3200" dirty="0"/>
          </a:p>
          <a:p>
            <a:r>
              <a:rPr lang="en-US" sz="3200" dirty="0" smtClean="0"/>
              <a:t>		suffering…</a:t>
            </a:r>
          </a:p>
          <a:p>
            <a:endParaRPr lang="en-US" sz="3200" dirty="0"/>
          </a:p>
          <a:p>
            <a:endParaRPr lang="en-US" sz="3200" dirty="0" smtClean="0"/>
          </a:p>
          <a:p>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0"/>
            <a:ext cx="3048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181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352550"/>
            <a:ext cx="59817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631" y="-69813"/>
            <a:ext cx="5900737" cy="14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867400"/>
            <a:ext cx="8305800" cy="923330"/>
          </a:xfrm>
          <a:prstGeom prst="rect">
            <a:avLst/>
          </a:prstGeom>
          <a:noFill/>
        </p:spPr>
        <p:txBody>
          <a:bodyPr wrap="square" rtlCol="0">
            <a:spAutoFit/>
          </a:bodyPr>
          <a:lstStyle/>
          <a:p>
            <a:r>
              <a:rPr lang="en-US" b="1" dirty="0" smtClean="0"/>
              <a:t>Source:  Newberg, A.; Waldman M. (2009).  </a:t>
            </a:r>
            <a:r>
              <a:rPr lang="en-US" b="1" u="sng" dirty="0" smtClean="0"/>
              <a:t>How God Changes Your Brain:  Breakthrough Findings from a Leading Neuroscientist.</a:t>
            </a:r>
            <a:r>
              <a:rPr lang="en-US" dirty="0" smtClean="0"/>
              <a:t>  New York:  Ballantine Books.  </a:t>
            </a:r>
            <a:endParaRPr lang="en-US" b="1" dirty="0"/>
          </a:p>
        </p:txBody>
      </p:sp>
    </p:spTree>
    <p:extLst>
      <p:ext uri="{BB962C8B-B14F-4D97-AF65-F5344CB8AC3E}">
        <p14:creationId xmlns:p14="http://schemas.microsoft.com/office/powerpoint/2010/main" val="3579074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3524250" cy="244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631" y="-69813"/>
            <a:ext cx="5900737" cy="14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1143000"/>
            <a:ext cx="5486400" cy="3416320"/>
          </a:xfrm>
          <a:prstGeom prst="rect">
            <a:avLst/>
          </a:prstGeom>
          <a:noFill/>
        </p:spPr>
        <p:txBody>
          <a:bodyPr wrap="square" rtlCol="0">
            <a:spAutoFit/>
          </a:bodyPr>
          <a:lstStyle/>
          <a:p>
            <a:r>
              <a:rPr lang="en-US" dirty="0"/>
              <a:t>1. Each part of the brain constructs a different perception of God. </a:t>
            </a:r>
          </a:p>
          <a:p>
            <a:endParaRPr lang="en-US" dirty="0"/>
          </a:p>
          <a:p>
            <a:r>
              <a:rPr lang="en-US" dirty="0"/>
              <a:t>2. Every human brain assembles its perceptions of God in uniquely different ways, thus giving God different qualities of meaning and value. </a:t>
            </a:r>
          </a:p>
          <a:p>
            <a:endParaRPr lang="en-US" dirty="0"/>
          </a:p>
          <a:p>
            <a:r>
              <a:rPr lang="en-US" dirty="0"/>
              <a:t>3. Spiritual practices, even when stripped of religious beliefs, enhance the neural functioning of the brain in ways that improve physical and emotional health. </a:t>
            </a:r>
          </a:p>
          <a:p>
            <a:endParaRPr lang="en-US" dirty="0"/>
          </a:p>
        </p:txBody>
      </p:sp>
      <p:sp>
        <p:nvSpPr>
          <p:cNvPr id="3" name="TextBox 2"/>
          <p:cNvSpPr txBox="1"/>
          <p:nvPr/>
        </p:nvSpPr>
        <p:spPr>
          <a:xfrm>
            <a:off x="228600" y="4800600"/>
            <a:ext cx="8763000" cy="2031325"/>
          </a:xfrm>
          <a:prstGeom prst="rect">
            <a:avLst/>
          </a:prstGeom>
          <a:noFill/>
        </p:spPr>
        <p:txBody>
          <a:bodyPr wrap="square" rtlCol="0">
            <a:spAutoFit/>
          </a:bodyPr>
          <a:lstStyle/>
          <a:p>
            <a:r>
              <a:rPr lang="en-US" dirty="0"/>
              <a:t>4. Intense, long-term contemplation of God and other spiritual values appears to permanently change the structure of those parts of the brain that control our moods, give rise to our conscious notions of self, and shape our sensory perceptions of the world. </a:t>
            </a:r>
          </a:p>
          <a:p>
            <a:endParaRPr lang="en-US" dirty="0"/>
          </a:p>
          <a:p>
            <a:r>
              <a:rPr lang="en-US" dirty="0"/>
              <a:t>5. Contemplative practices strengthen a specific neurological circuit that generates peacefulness, social awareness, and compassion for others. </a:t>
            </a:r>
            <a:r>
              <a:rPr lang="en-US" dirty="0" smtClean="0"/>
              <a:t>(ibid, p.6-7)</a:t>
            </a:r>
            <a:endParaRPr lang="en-US" dirty="0"/>
          </a:p>
        </p:txBody>
      </p:sp>
    </p:spTree>
    <p:extLst>
      <p:ext uri="{BB962C8B-B14F-4D97-AF65-F5344CB8AC3E}">
        <p14:creationId xmlns:p14="http://schemas.microsoft.com/office/powerpoint/2010/main" val="216889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663811"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63811" y="228600"/>
            <a:ext cx="4556389" cy="2862322"/>
          </a:xfrm>
          <a:prstGeom prst="rect">
            <a:avLst/>
          </a:prstGeom>
          <a:noFill/>
        </p:spPr>
        <p:txBody>
          <a:bodyPr wrap="square" rtlCol="0">
            <a:spAutoFit/>
          </a:bodyPr>
          <a:lstStyle/>
          <a:p>
            <a:r>
              <a:rPr lang="en-US" sz="3600" dirty="0" smtClean="0">
                <a:solidFill>
                  <a:schemeClr val="accent6">
                    <a:lumMod val="75000"/>
                  </a:schemeClr>
                </a:solidFill>
                <a:latin typeface="Showcard Gothic" panose="04020904020102020604" pitchFamily="82" charset="0"/>
              </a:rPr>
              <a:t>Images of “god” that negatively affect physical and mental health</a:t>
            </a:r>
            <a:endParaRPr lang="en-US" sz="3600" dirty="0">
              <a:solidFill>
                <a:schemeClr val="accent6">
                  <a:lumMod val="75000"/>
                </a:schemeClr>
              </a:solidFill>
              <a:latin typeface="Showcard Gothic" panose="04020904020102020604" pitchFamily="82" charset="0"/>
            </a:endParaRPr>
          </a:p>
        </p:txBody>
      </p:sp>
      <p:sp>
        <p:nvSpPr>
          <p:cNvPr id="3" name="TextBox 2"/>
          <p:cNvSpPr txBox="1"/>
          <p:nvPr/>
        </p:nvSpPr>
        <p:spPr>
          <a:xfrm>
            <a:off x="0" y="3200400"/>
            <a:ext cx="8991600" cy="3970318"/>
          </a:xfrm>
          <a:prstGeom prst="rect">
            <a:avLst/>
          </a:prstGeom>
          <a:noFill/>
        </p:spPr>
        <p:txBody>
          <a:bodyPr wrap="square" rtlCol="0">
            <a:spAutoFit/>
          </a:bodyPr>
          <a:lstStyle/>
          <a:p>
            <a:endParaRPr lang="en-US" sz="3200" dirty="0" smtClean="0">
              <a:latin typeface="Showcard Gothic" panose="04020904020102020604" pitchFamily="82" charset="0"/>
            </a:endParaRPr>
          </a:p>
          <a:p>
            <a:r>
              <a:rPr lang="en-US" sz="3200" dirty="0" smtClean="0">
                <a:latin typeface="Showcard Gothic" panose="04020904020102020604" pitchFamily="82" charset="0"/>
              </a:rPr>
              <a:t>Oppressive     tyrannical   fear-based     HOSTILE     raging     power monger    Punishing    INTOLERANT     SEPARATIST       dominating   coercive         </a:t>
            </a:r>
            <a:r>
              <a:rPr lang="en-US" sz="3200" dirty="0" err="1" smtClean="0">
                <a:latin typeface="Showcard Gothic" panose="04020904020102020604" pitchFamily="82" charset="0"/>
              </a:rPr>
              <a:t>SHAMing</a:t>
            </a:r>
            <a:r>
              <a:rPr lang="en-US" sz="3200" dirty="0" smtClean="0">
                <a:latin typeface="Showcard Gothic" panose="04020904020102020604" pitchFamily="82" charset="0"/>
              </a:rPr>
              <a:t>     REJECTING = god HATES ME    …</a:t>
            </a:r>
          </a:p>
          <a:p>
            <a:r>
              <a:rPr lang="en-US" sz="2800" dirty="0" smtClean="0">
                <a:latin typeface="Freehand" panose="02000606080000090004" pitchFamily="2" charset="0"/>
              </a:rPr>
              <a:t>Jennings, T. (2013).  </a:t>
            </a:r>
            <a:r>
              <a:rPr lang="en-US" sz="2800" u="sng" dirty="0" smtClean="0">
                <a:latin typeface="Freehand" panose="02000606080000090004" pitchFamily="2" charset="0"/>
              </a:rPr>
              <a:t>The God-Shaped Brain.</a:t>
            </a:r>
            <a:r>
              <a:rPr lang="en-US" sz="2800" dirty="0" smtClean="0">
                <a:latin typeface="Freehand" panose="02000606080000090004" pitchFamily="2" charset="0"/>
              </a:rPr>
              <a:t>  IVP Books.</a:t>
            </a:r>
            <a:r>
              <a:rPr lang="en-US" sz="3200" dirty="0" smtClean="0">
                <a:latin typeface="Showcard Gothic" panose="04020904020102020604" pitchFamily="82" charset="0"/>
              </a:rPr>
              <a:t>	</a:t>
            </a:r>
            <a:endParaRPr lang="en-US" sz="3200" dirty="0">
              <a:latin typeface="Showcard Gothic" panose="04020904020102020604" pitchFamily="82" charset="0"/>
            </a:endParaRPr>
          </a:p>
        </p:txBody>
      </p:sp>
    </p:spTree>
    <p:extLst>
      <p:ext uri="{BB962C8B-B14F-4D97-AF65-F5344CB8AC3E}">
        <p14:creationId xmlns:p14="http://schemas.microsoft.com/office/powerpoint/2010/main" val="2982493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663811"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3200400"/>
            <a:ext cx="8991600" cy="3970318"/>
          </a:xfrm>
          <a:prstGeom prst="rect">
            <a:avLst/>
          </a:prstGeom>
          <a:noFill/>
        </p:spPr>
        <p:txBody>
          <a:bodyPr wrap="square" rtlCol="0">
            <a:spAutoFit/>
          </a:bodyPr>
          <a:lstStyle/>
          <a:p>
            <a:r>
              <a:rPr lang="en-US" sz="3200" dirty="0" smtClean="0">
                <a:latin typeface="Freehand" panose="02000606080000090004" pitchFamily="2" charset="0"/>
              </a:rPr>
              <a:t>“Worshiping an authoritarian, punishing god inflames the fear center (amygdala), damages the prefrontal cortex and impairs healing and growth…increases in fear, guilt and shame” (p127; 130)…  Increases stress hormones, blood pressure, heart rate, brain damage, early death (p.42)</a:t>
            </a:r>
          </a:p>
          <a:p>
            <a:r>
              <a:rPr lang="en-US" sz="2800" dirty="0" smtClean="0">
                <a:latin typeface="Freehand" panose="02000606080000090004" pitchFamily="2" charset="0"/>
              </a:rPr>
              <a:t>Jennings, T. (2013).  </a:t>
            </a:r>
            <a:r>
              <a:rPr lang="en-US" sz="2800" u="sng" dirty="0" smtClean="0">
                <a:latin typeface="Freehand" panose="02000606080000090004" pitchFamily="2" charset="0"/>
              </a:rPr>
              <a:t>The God-Shaped Brain.</a:t>
            </a:r>
            <a:r>
              <a:rPr lang="en-US" sz="2800" dirty="0" smtClean="0">
                <a:latin typeface="Freehand" panose="02000606080000090004" pitchFamily="2" charset="0"/>
              </a:rPr>
              <a:t>  IVP Books.</a:t>
            </a:r>
            <a:r>
              <a:rPr lang="en-US" sz="3200" dirty="0" smtClean="0">
                <a:latin typeface="Showcard Gothic" panose="04020904020102020604" pitchFamily="82" charset="0"/>
              </a:rPr>
              <a:t>	</a:t>
            </a:r>
            <a:endParaRPr lang="en-US" sz="3200" dirty="0">
              <a:latin typeface="Showcard Gothic" panose="04020904020102020604" pitchFamily="82" charset="0"/>
            </a:endParaRPr>
          </a:p>
        </p:txBody>
      </p:sp>
      <p:sp>
        <p:nvSpPr>
          <p:cNvPr id="4" name="TextBox 3"/>
          <p:cNvSpPr txBox="1"/>
          <p:nvPr/>
        </p:nvSpPr>
        <p:spPr>
          <a:xfrm>
            <a:off x="4663810" y="1"/>
            <a:ext cx="4480189" cy="1754326"/>
          </a:xfrm>
          <a:prstGeom prst="rect">
            <a:avLst/>
          </a:prstGeom>
          <a:noFill/>
        </p:spPr>
        <p:txBody>
          <a:bodyPr wrap="square" rtlCol="0">
            <a:spAutoFit/>
          </a:bodyPr>
          <a:lstStyle/>
          <a:p>
            <a:r>
              <a:rPr lang="en-US" sz="3600" dirty="0" smtClean="0">
                <a:solidFill>
                  <a:schemeClr val="accent6">
                    <a:lumMod val="75000"/>
                  </a:schemeClr>
                </a:solidFill>
                <a:latin typeface="Showcard Gothic" panose="04020904020102020604" pitchFamily="82" charset="0"/>
              </a:rPr>
              <a:t>The “Inflammatory cascade”</a:t>
            </a:r>
            <a:endParaRPr lang="en-US" sz="3600" dirty="0">
              <a:solidFill>
                <a:schemeClr val="accent6">
                  <a:lumMod val="75000"/>
                </a:schemeClr>
              </a:solidFill>
              <a:latin typeface="Showcard Gothic" panose="04020904020102020604" pitchFamily="82" charset="0"/>
            </a:endParaRPr>
          </a:p>
        </p:txBody>
      </p:sp>
    </p:spTree>
    <p:extLst>
      <p:ext uri="{BB962C8B-B14F-4D97-AF65-F5344CB8AC3E}">
        <p14:creationId xmlns:p14="http://schemas.microsoft.com/office/powerpoint/2010/main" val="2109633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4724400" cy="1323439"/>
          </a:xfrm>
          <a:prstGeom prst="rect">
            <a:avLst/>
          </a:prstGeom>
          <a:noFill/>
        </p:spPr>
        <p:txBody>
          <a:bodyPr wrap="square" rtlCol="0">
            <a:spAutoFit/>
          </a:bodyPr>
          <a:lstStyle/>
          <a:p>
            <a:r>
              <a:rPr lang="en-US" sz="4000" b="1" i="1" dirty="0" smtClean="0">
                <a:solidFill>
                  <a:srgbClr val="FFC000"/>
                </a:solidFill>
                <a:effectLst>
                  <a:outerShdw blurRad="38100" dist="38100" dir="2700000" algn="tl">
                    <a:srgbClr val="000000">
                      <a:alpha val="43137"/>
                    </a:srgbClr>
                  </a:outerShdw>
                </a:effectLst>
                <a:latin typeface="Freehand" panose="02000606080000090004" pitchFamily="2" charset="0"/>
              </a:rPr>
              <a:t>A “JESUS-LOOKING” GOD:  </a:t>
            </a:r>
            <a:endParaRPr lang="en-US" sz="4000" b="1" i="1" dirty="0">
              <a:solidFill>
                <a:srgbClr val="FFC000"/>
              </a:solidFill>
              <a:effectLst>
                <a:outerShdw blurRad="38100" dist="38100" dir="2700000" algn="tl">
                  <a:srgbClr val="000000">
                    <a:alpha val="43137"/>
                  </a:srgbClr>
                </a:outerShdw>
              </a:effectLst>
              <a:latin typeface="Freehand" panose="02000606080000090004" pitchFamily="2" charset="0"/>
            </a:endParaRPr>
          </a:p>
        </p:txBody>
      </p:sp>
      <p:sp>
        <p:nvSpPr>
          <p:cNvPr id="3" name="TextBox 2"/>
          <p:cNvSpPr txBox="1"/>
          <p:nvPr/>
        </p:nvSpPr>
        <p:spPr>
          <a:xfrm>
            <a:off x="3581400" y="5867400"/>
            <a:ext cx="5257800" cy="1077218"/>
          </a:xfrm>
          <a:prstGeom prst="rect">
            <a:avLst/>
          </a:prstGeom>
          <a:noFill/>
        </p:spPr>
        <p:txBody>
          <a:bodyPr wrap="square" rtlCol="0">
            <a:spAutoFit/>
          </a:bodyPr>
          <a:lstStyle/>
          <a:p>
            <a:r>
              <a:rPr lang="en-US" sz="3200" i="1" dirty="0" err="1" smtClean="0">
                <a:solidFill>
                  <a:prstClr val="black"/>
                </a:solidFill>
                <a:latin typeface="Arial Rounded MT Bold" panose="020F0704030504030204" pitchFamily="34" charset="0"/>
              </a:rPr>
              <a:t>Yeshua</a:t>
            </a:r>
            <a:r>
              <a:rPr lang="en-US" sz="3200" i="1" dirty="0" smtClean="0">
                <a:solidFill>
                  <a:prstClr val="black"/>
                </a:solidFill>
                <a:latin typeface="Arial Rounded MT Bold" panose="020F0704030504030204" pitchFamily="34" charset="0"/>
              </a:rPr>
              <a:t> </a:t>
            </a:r>
            <a:r>
              <a:rPr lang="en-US" sz="3200" dirty="0" err="1" smtClean="0">
                <a:solidFill>
                  <a:srgbClr val="000000"/>
                </a:solidFill>
              </a:rPr>
              <a:t>ישו</a:t>
            </a:r>
            <a:r>
              <a:rPr lang="en-US" sz="3200" dirty="0" smtClean="0">
                <a:solidFill>
                  <a:srgbClr val="000000"/>
                </a:solidFill>
              </a:rPr>
              <a:t>:  </a:t>
            </a:r>
            <a:r>
              <a:rPr lang="en-US" sz="3200" i="1" dirty="0" smtClean="0">
                <a:solidFill>
                  <a:prstClr val="black"/>
                </a:solidFill>
                <a:latin typeface="Arial Rounded MT Bold" panose="020F0704030504030204" pitchFamily="34" charset="0"/>
              </a:rPr>
              <a:t>To  SAVE, TO DELIVER, TO HEAL</a:t>
            </a:r>
            <a:endParaRPr lang="en-US" sz="3200" i="1" dirty="0">
              <a:solidFill>
                <a:prstClr val="black"/>
              </a:solidFill>
              <a:latin typeface="Arial Rounded MT Bold" panose="020F0704030504030204" pitchFamily="34" charset="0"/>
            </a:endParaRPr>
          </a:p>
        </p:txBody>
      </p:sp>
      <p:pic>
        <p:nvPicPr>
          <p:cNvPr id="5" name="Picture 2" descr="https://encrypted-tbn3.gstatic.com/images?q=tbn:ANd9GcTli6TBJN33_X9DBX0XiFPDXK4m37FfrHdAw47cWD8mIOWGd-OnN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3886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129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3.gstatic.com/images?q=tbn:ANd9GcRNeBZp_bo3mCkYVoN4E3j7DWlnhZXa_LhRB2oAD00tOAbLo4uG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152400"/>
            <a:ext cx="4572000" cy="5693866"/>
          </a:xfrm>
          <a:prstGeom prst="rect">
            <a:avLst/>
          </a:prstGeom>
        </p:spPr>
        <p:txBody>
          <a:bodyPr>
            <a:spAutoFit/>
          </a:bodyPr>
          <a:lstStyle/>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endParaRPr lang="en-US" sz="2800" dirty="0">
              <a:solidFill>
                <a:prstClr val="black"/>
              </a:solidFill>
            </a:endParaRPr>
          </a:p>
          <a:p>
            <a:r>
              <a:rPr lang="en-US" sz="2800" dirty="0" smtClean="0">
                <a:solidFill>
                  <a:prstClr val="black"/>
                </a:solidFill>
              </a:rPr>
              <a:t>Come </a:t>
            </a:r>
            <a:r>
              <a:rPr lang="en-US" sz="2800" dirty="0">
                <a:solidFill>
                  <a:prstClr val="black"/>
                </a:solidFill>
              </a:rPr>
              <a:t>to Me, all who are weary and heavy-laden, and I will give you rest. </a:t>
            </a:r>
            <a:r>
              <a:rPr lang="en-US" sz="2800" dirty="0" smtClean="0">
                <a:solidFill>
                  <a:prstClr val="black"/>
                </a:solidFill>
              </a:rPr>
              <a:t>Take </a:t>
            </a:r>
            <a:r>
              <a:rPr lang="en-US" sz="2800" dirty="0">
                <a:solidFill>
                  <a:prstClr val="black"/>
                </a:solidFill>
              </a:rPr>
              <a:t>My yoke upon you and learn from Me, for I am gentle and humble in heart, and YOU WILL FIND REST FOR YOUR </a:t>
            </a:r>
            <a:r>
              <a:rPr lang="en-US" sz="2800" dirty="0" smtClean="0">
                <a:solidFill>
                  <a:prstClr val="black"/>
                </a:solidFill>
              </a:rPr>
              <a:t>SOULS--Jesus</a:t>
            </a:r>
            <a:endParaRPr lang="en-US" sz="2800" dirty="0">
              <a:solidFill>
                <a:prstClr val="black"/>
              </a:solidFill>
            </a:endParaRPr>
          </a:p>
        </p:txBody>
      </p:sp>
    </p:spTree>
    <p:extLst>
      <p:ext uri="{BB962C8B-B14F-4D97-AF65-F5344CB8AC3E}">
        <p14:creationId xmlns:p14="http://schemas.microsoft.com/office/powerpoint/2010/main" val="3777695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1077218"/>
          </a:xfrm>
          <a:prstGeom prst="rect">
            <a:avLst/>
          </a:prstGeom>
          <a:noFill/>
        </p:spPr>
        <p:txBody>
          <a:bodyPr wrap="square" rtlCol="0">
            <a:spAutoFit/>
          </a:bodyPr>
          <a:lstStyle/>
          <a:p>
            <a:r>
              <a:rPr lang="en-US" sz="3200" i="1" dirty="0">
                <a:latin typeface="Arial Rounded MT Bold" panose="020F0704030504030204" pitchFamily="34" charset="0"/>
              </a:rPr>
              <a:t>	</a:t>
            </a:r>
            <a:r>
              <a:rPr lang="en-US" sz="3200" i="1" dirty="0" smtClean="0">
                <a:latin typeface="Arial Rounded MT Bold" panose="020F0704030504030204" pitchFamily="34" charset="0"/>
              </a:rPr>
              <a:t>			</a:t>
            </a:r>
            <a:r>
              <a:rPr lang="en-US" sz="3200" i="1" dirty="0" smtClean="0">
                <a:solidFill>
                  <a:srgbClr val="FFC000"/>
                </a:solidFill>
                <a:effectLst>
                  <a:outerShdw blurRad="38100" dist="38100" dir="2700000" algn="tl">
                    <a:srgbClr val="000000">
                      <a:alpha val="43137"/>
                    </a:srgbClr>
                  </a:outerShdw>
                </a:effectLst>
                <a:latin typeface="Arial Rounded MT Bold" panose="020F0704030504030204" pitchFamily="34" charset="0"/>
              </a:rPr>
              <a:t>FEELING FOR &amp; </a:t>
            </a:r>
          </a:p>
          <a:p>
            <a:r>
              <a:rPr lang="en-US" sz="3200" i="1" dirty="0">
                <a:solidFill>
                  <a:srgbClr val="FFC000"/>
                </a:solidFill>
                <a:effectLst>
                  <a:outerShdw blurRad="38100" dist="38100" dir="2700000" algn="tl">
                    <a:srgbClr val="000000">
                      <a:alpha val="43137"/>
                    </a:srgbClr>
                  </a:outerShdw>
                </a:effectLst>
                <a:latin typeface="Arial Rounded MT Bold" panose="020F0704030504030204" pitchFamily="34" charset="0"/>
              </a:rPr>
              <a:t>	</a:t>
            </a:r>
            <a:r>
              <a:rPr lang="en-US" sz="3200" i="1" dirty="0" smtClean="0">
                <a:solidFill>
                  <a:srgbClr val="FFC000"/>
                </a:solidFill>
                <a:effectLst>
                  <a:outerShdw blurRad="38100" dist="38100" dir="2700000" algn="tl">
                    <a:srgbClr val="000000">
                      <a:alpha val="43137"/>
                    </a:srgbClr>
                  </a:outerShdw>
                </a:effectLst>
                <a:latin typeface="Arial Rounded MT Bold" panose="020F0704030504030204" pitchFamily="34" charset="0"/>
              </a:rPr>
              <a:t>			CARING FOR OTHERS</a:t>
            </a:r>
            <a:endParaRPr lang="en-US" sz="3200" i="1" dirty="0">
              <a:solidFill>
                <a:srgbClr val="FFC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78413"/>
            <a:ext cx="3429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05200" y="1447800"/>
            <a:ext cx="5638800" cy="5016758"/>
          </a:xfrm>
          <a:prstGeom prst="rect">
            <a:avLst/>
          </a:prstGeom>
          <a:noFill/>
        </p:spPr>
        <p:txBody>
          <a:bodyPr wrap="square" rtlCol="0">
            <a:spAutoFit/>
          </a:bodyPr>
          <a:lstStyle/>
          <a:p>
            <a:r>
              <a:rPr lang="en-US" sz="3200" b="1" dirty="0" smtClean="0"/>
              <a:t>       FAITH IN A LOVING GOD</a:t>
            </a:r>
          </a:p>
          <a:p>
            <a:endParaRPr lang="en-US" sz="3200" dirty="0"/>
          </a:p>
          <a:p>
            <a:r>
              <a:rPr lang="en-US" sz="3200" dirty="0" smtClean="0"/>
              <a:t>“</a:t>
            </a:r>
            <a:r>
              <a:rPr lang="en-US" sz="3200" b="1" dirty="0" smtClean="0"/>
              <a:t>Not only does other-centered love increase when we worship a God of love, but sharp thinking and memory improve as well.  In other words, worshiping a God of love actually stimulates the brain to heal and grow”</a:t>
            </a:r>
            <a:endParaRPr lang="en-US" sz="3200" dirty="0"/>
          </a:p>
        </p:txBody>
      </p:sp>
      <p:sp>
        <p:nvSpPr>
          <p:cNvPr id="5" name="TextBox 4"/>
          <p:cNvSpPr txBox="1"/>
          <p:nvPr/>
        </p:nvSpPr>
        <p:spPr>
          <a:xfrm>
            <a:off x="228600" y="6317873"/>
            <a:ext cx="3048000" cy="369332"/>
          </a:xfrm>
          <a:prstGeom prst="rect">
            <a:avLst/>
          </a:prstGeom>
          <a:noFill/>
        </p:spPr>
        <p:txBody>
          <a:bodyPr wrap="square" rtlCol="0">
            <a:spAutoFit/>
          </a:bodyPr>
          <a:lstStyle/>
          <a:p>
            <a:r>
              <a:rPr lang="en-US" b="1" dirty="0" smtClean="0"/>
              <a:t>Jennings, 2013, p.27</a:t>
            </a:r>
            <a:endParaRPr lang="en-US" b="1" dirty="0"/>
          </a:p>
        </p:txBody>
      </p:sp>
      <p:sp>
        <p:nvSpPr>
          <p:cNvPr id="6" name="Up Arrow 5"/>
          <p:cNvSpPr/>
          <p:nvPr/>
        </p:nvSpPr>
        <p:spPr>
          <a:xfrm>
            <a:off x="3619500" y="381000"/>
            <a:ext cx="228600" cy="924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26494"/>
            <a:ext cx="28575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10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eolove.com/wp-content/uploads/2014/08/Mind_Body_Spiri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3124200"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600" y="228600"/>
            <a:ext cx="3249608" cy="923330"/>
          </a:xfrm>
          <a:prstGeom prst="rect">
            <a:avLst/>
          </a:prstGeom>
        </p:spPr>
        <p:txBody>
          <a:bodyPr wrap="none">
            <a:spAutoFit/>
          </a:bodyPr>
          <a:lstStyle/>
          <a:p>
            <a:r>
              <a:rPr lang="el-GR" sz="5400" b="1" dirty="0"/>
              <a:t>θεραπεύω</a:t>
            </a:r>
            <a:endParaRPr lang="en-US" sz="5400" dirty="0"/>
          </a:p>
        </p:txBody>
      </p:sp>
      <p:sp>
        <p:nvSpPr>
          <p:cNvPr id="8" name="TextBox 7"/>
          <p:cNvSpPr txBox="1"/>
          <p:nvPr/>
        </p:nvSpPr>
        <p:spPr>
          <a:xfrm>
            <a:off x="2839698" y="5791200"/>
            <a:ext cx="6151902" cy="584775"/>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To heal, cure, make whole</a:t>
            </a:r>
            <a:endParaRPr lang="en-US"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93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317873"/>
            <a:ext cx="3048000" cy="369332"/>
          </a:xfrm>
          <a:prstGeom prst="rect">
            <a:avLst/>
          </a:prstGeom>
          <a:noFill/>
        </p:spPr>
        <p:txBody>
          <a:bodyPr wrap="square" rtlCol="0">
            <a:spAutoFit/>
          </a:bodyPr>
          <a:lstStyle/>
          <a:p>
            <a:r>
              <a:rPr lang="en-US" b="1" dirty="0" smtClean="0"/>
              <a:t>Newberg, 2010</a:t>
            </a:r>
            <a:endParaRPr lang="en-US" b="1" dirty="0"/>
          </a:p>
        </p:txBody>
      </p:sp>
      <p:sp>
        <p:nvSpPr>
          <p:cNvPr id="3" name="Rectangle 2"/>
          <p:cNvSpPr/>
          <p:nvPr/>
        </p:nvSpPr>
        <p:spPr>
          <a:xfrm>
            <a:off x="0" y="228600"/>
            <a:ext cx="9144000" cy="2554545"/>
          </a:xfrm>
          <a:prstGeom prst="rect">
            <a:avLst/>
          </a:prstGeom>
        </p:spPr>
        <p:txBody>
          <a:bodyPr wrap="square">
            <a:spAutoFit/>
          </a:bodyPr>
          <a:lstStyle/>
          <a:p>
            <a:r>
              <a:rPr lang="en-US" sz="3200" dirty="0"/>
              <a:t>ANTERIOR CINGULATE</a:t>
            </a:r>
          </a:p>
          <a:p>
            <a:r>
              <a:rPr lang="en-US" sz="3200" dirty="0" smtClean="0"/>
              <a:t>“Allows </a:t>
            </a:r>
            <a:r>
              <a:rPr lang="en-US" sz="3200" dirty="0"/>
              <a:t>you to experience God as loving and compassionate. It decreases religious anxiety, guilt, fear, and anger by suppressing activity in the </a:t>
            </a:r>
            <a:r>
              <a:rPr lang="en-US" sz="3200" dirty="0" smtClean="0"/>
              <a:t>amygdala”</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38399"/>
            <a:ext cx="5353050" cy="3879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099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876800"/>
            <a:ext cx="7620000" cy="1754326"/>
          </a:xfrm>
          <a:prstGeom prst="rect">
            <a:avLst/>
          </a:prstGeom>
          <a:noFill/>
        </p:spPr>
        <p:txBody>
          <a:bodyPr wrap="square" rtlCol="0">
            <a:spAutoFit/>
          </a:bodyPr>
          <a:lstStyle/>
          <a:p>
            <a:pPr algn="ctr"/>
            <a:endParaRPr lang="en-US" sz="5400" dirty="0" smtClean="0">
              <a:solidFill>
                <a:srgbClr val="FFC000"/>
              </a:solidFill>
              <a:effectLst>
                <a:outerShdw blurRad="38100" dist="38100" dir="2700000" algn="tl">
                  <a:srgbClr val="000000">
                    <a:alpha val="43137"/>
                  </a:srgbClr>
                </a:outerShdw>
              </a:effectLst>
              <a:latin typeface="Freehand" panose="02000606080000090004" pitchFamily="2" charset="0"/>
            </a:endParaRPr>
          </a:p>
          <a:p>
            <a:pPr algn="ctr"/>
            <a:r>
              <a:rPr lang="en-US" sz="5400" dirty="0" smtClean="0">
                <a:solidFill>
                  <a:srgbClr val="FFC000"/>
                </a:solidFill>
                <a:effectLst>
                  <a:outerShdw blurRad="38100" dist="38100" dir="2700000" algn="tl">
                    <a:srgbClr val="000000">
                      <a:alpha val="43137"/>
                    </a:srgbClr>
                  </a:outerShdw>
                </a:effectLst>
                <a:latin typeface="Freehand" panose="02000606080000090004" pitchFamily="2" charset="0"/>
              </a:rPr>
              <a:t>Ecstatic Experiences</a:t>
            </a:r>
            <a:endParaRPr lang="en-US" sz="5400" dirty="0">
              <a:solidFill>
                <a:srgbClr val="FFC000"/>
              </a:solidFill>
              <a:effectLst>
                <a:outerShdw blurRad="38100" dist="38100" dir="2700000" algn="tl">
                  <a:srgbClr val="000000">
                    <a:alpha val="43137"/>
                  </a:srgbClr>
                </a:outerShdw>
              </a:effectLst>
              <a:latin typeface="Freehand" panose="02000606080000090004" pitchFamily="2"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934199" cy="484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 y="-49741"/>
            <a:ext cx="4876800" cy="646331"/>
          </a:xfrm>
          <a:prstGeom prst="rect">
            <a:avLst/>
          </a:prstGeom>
        </p:spPr>
        <p:txBody>
          <a:bodyPr wrap="square">
            <a:spAutoFit/>
          </a:bodyPr>
          <a:lstStyle/>
          <a:p>
            <a:r>
              <a:rPr lang="en-US" dirty="0"/>
              <a:t>http://www.pewforum.org/2008/05/05/how-our-brains-are-wired-for-belief/</a:t>
            </a:r>
          </a:p>
        </p:txBody>
      </p:sp>
    </p:spTree>
    <p:extLst>
      <p:ext uri="{BB962C8B-B14F-4D97-AF65-F5344CB8AC3E}">
        <p14:creationId xmlns:p14="http://schemas.microsoft.com/office/powerpoint/2010/main" val="3506894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58988" y="5867399"/>
            <a:ext cx="5257800" cy="584775"/>
          </a:xfrm>
          <a:prstGeom prst="rect">
            <a:avLst/>
          </a:prstGeom>
          <a:noFill/>
        </p:spPr>
        <p:txBody>
          <a:bodyPr wrap="square" rtlCol="0">
            <a:spAutoFit/>
          </a:bodyPr>
          <a:lstStyle/>
          <a:p>
            <a:endParaRPr lang="en-US" sz="3200" i="1" dirty="0">
              <a:solidFill>
                <a:prstClr val="black"/>
              </a:solidFill>
              <a:latin typeface="Arial Rounded MT Bold" panose="020F0704030504030204" pitchFamily="34" charset="0"/>
            </a:endParaRPr>
          </a:p>
        </p:txBody>
      </p:sp>
      <p:sp>
        <p:nvSpPr>
          <p:cNvPr id="7" name="TextBox 6"/>
          <p:cNvSpPr txBox="1"/>
          <p:nvPr/>
        </p:nvSpPr>
        <p:spPr>
          <a:xfrm>
            <a:off x="3558988" y="5865606"/>
            <a:ext cx="5257800" cy="584775"/>
          </a:xfrm>
          <a:prstGeom prst="rect">
            <a:avLst/>
          </a:prstGeom>
          <a:noFill/>
        </p:spPr>
        <p:txBody>
          <a:bodyPr wrap="square" rtlCol="0">
            <a:spAutoFit/>
          </a:bodyPr>
          <a:lstStyle/>
          <a:p>
            <a:endParaRPr lang="en-US" sz="3200" i="1" dirty="0">
              <a:solidFill>
                <a:prstClr val="black"/>
              </a:solidFill>
              <a:latin typeface="Arial Rounded MT Bold" panose="020F0704030504030204" pitchFamily="34" charset="0"/>
            </a:endParaRPr>
          </a:p>
        </p:txBody>
      </p:sp>
      <p:sp>
        <p:nvSpPr>
          <p:cNvPr id="4" name="Rectangle 3"/>
          <p:cNvSpPr/>
          <p:nvPr/>
        </p:nvSpPr>
        <p:spPr>
          <a:xfrm>
            <a:off x="36754" y="5334000"/>
            <a:ext cx="9107245" cy="1354217"/>
          </a:xfrm>
          <a:prstGeom prst="rect">
            <a:avLst/>
          </a:prstGeom>
        </p:spPr>
        <p:txBody>
          <a:bodyPr wrap="square">
            <a:spAutoFit/>
          </a:bodyPr>
          <a:lstStyle/>
          <a:p>
            <a:r>
              <a:rPr lang="en-US" b="1" dirty="0">
                <a:solidFill>
                  <a:prstClr val="black"/>
                </a:solidFill>
              </a:rPr>
              <a:t>1 Samuel </a:t>
            </a:r>
            <a:r>
              <a:rPr lang="en-US" b="1" dirty="0" smtClean="0">
                <a:solidFill>
                  <a:prstClr val="black"/>
                </a:solidFill>
              </a:rPr>
              <a:t>10:6</a:t>
            </a:r>
            <a:endParaRPr lang="en-US" b="1" dirty="0">
              <a:solidFill>
                <a:prstClr val="black"/>
              </a:solidFill>
            </a:endParaRPr>
          </a:p>
          <a:p>
            <a:r>
              <a:rPr lang="en-US" baseline="30000" dirty="0">
                <a:solidFill>
                  <a:prstClr val="black"/>
                </a:solidFill>
              </a:rPr>
              <a:t>6 </a:t>
            </a:r>
            <a:r>
              <a:rPr lang="en-US" sz="3200" dirty="0">
                <a:solidFill>
                  <a:prstClr val="black"/>
                </a:solidFill>
              </a:rPr>
              <a:t>The Spirit of the </a:t>
            </a:r>
            <a:r>
              <a:rPr lang="en-US" sz="3200" cap="small" dirty="0">
                <a:solidFill>
                  <a:prstClr val="black"/>
                </a:solidFill>
              </a:rPr>
              <a:t>Lord</a:t>
            </a:r>
            <a:r>
              <a:rPr lang="en-US" sz="3200" dirty="0">
                <a:solidFill>
                  <a:prstClr val="black"/>
                </a:solidFill>
              </a:rPr>
              <a:t> will come powerfully upon </a:t>
            </a:r>
            <a:r>
              <a:rPr lang="en-US" sz="3200" dirty="0" smtClean="0">
                <a:solidFill>
                  <a:prstClr val="black"/>
                </a:solidFill>
              </a:rPr>
              <a:t>you…and </a:t>
            </a:r>
            <a:r>
              <a:rPr lang="en-US" sz="3200" dirty="0">
                <a:solidFill>
                  <a:prstClr val="black"/>
                </a:solidFill>
              </a:rPr>
              <a:t>you will be changed into a different person.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341" y="1306561"/>
            <a:ext cx="6324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2400" y="152400"/>
            <a:ext cx="6035488" cy="1200329"/>
          </a:xfrm>
          <a:prstGeom prst="rect">
            <a:avLst/>
          </a:prstGeom>
          <a:noFill/>
        </p:spPr>
        <p:txBody>
          <a:bodyPr wrap="square" rtlCol="0">
            <a:spAutoFit/>
          </a:bodyPr>
          <a:lstStyle/>
          <a:p>
            <a:r>
              <a:rPr lang="en-US" sz="3600" b="1" dirty="0" smtClean="0">
                <a:solidFill>
                  <a:srgbClr val="FFC000"/>
                </a:solidFill>
                <a:effectLst>
                  <a:outerShdw blurRad="38100" dist="38100" dir="2700000" algn="tl">
                    <a:srgbClr val="000000">
                      <a:alpha val="43137"/>
                    </a:srgbClr>
                  </a:outerShdw>
                </a:effectLst>
              </a:rPr>
              <a:t>The Healing Power of Praise and Worship</a:t>
            </a:r>
            <a:endParaRPr lang="en-US" sz="3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705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317873"/>
            <a:ext cx="3048000" cy="369332"/>
          </a:xfrm>
          <a:prstGeom prst="rect">
            <a:avLst/>
          </a:prstGeom>
          <a:noFill/>
        </p:spPr>
        <p:txBody>
          <a:bodyPr wrap="square" rtlCol="0">
            <a:spAutoFit/>
          </a:bodyPr>
          <a:lstStyle/>
          <a:p>
            <a:r>
              <a:rPr lang="en-US" b="1" dirty="0" smtClean="0">
                <a:solidFill>
                  <a:prstClr val="black"/>
                </a:solidFill>
              </a:rPr>
              <a:t>Newberg, 2010</a:t>
            </a:r>
            <a:endParaRPr lang="en-US" b="1" dirty="0">
              <a:solidFill>
                <a:prstClr val="black"/>
              </a:solidFill>
            </a:endParaRPr>
          </a:p>
        </p:txBody>
      </p:sp>
      <p:sp>
        <p:nvSpPr>
          <p:cNvPr id="3" name="Rectangle 2"/>
          <p:cNvSpPr/>
          <p:nvPr/>
        </p:nvSpPr>
        <p:spPr>
          <a:xfrm>
            <a:off x="0" y="228600"/>
            <a:ext cx="9144000" cy="2554545"/>
          </a:xfrm>
          <a:prstGeom prst="rect">
            <a:avLst/>
          </a:prstGeom>
        </p:spPr>
        <p:txBody>
          <a:bodyPr wrap="square">
            <a:spAutoFit/>
          </a:bodyPr>
          <a:lstStyle/>
          <a:p>
            <a:r>
              <a:rPr lang="en-US" sz="3200" dirty="0" smtClean="0">
                <a:solidFill>
                  <a:prstClr val="black"/>
                </a:solidFill>
              </a:rPr>
              <a:t>Parietal-Frontal Circuit:  “If you decrease activity in your parietal lobe through meditation or intense prayer, </a:t>
            </a:r>
            <a:r>
              <a:rPr lang="en-US" sz="3200" dirty="0" smtClean="0">
                <a:solidFill>
                  <a:srgbClr val="FFC000"/>
                </a:solidFill>
                <a:effectLst>
                  <a:outerShdw blurRad="38100" dist="38100" dir="2700000" algn="tl">
                    <a:srgbClr val="000000">
                      <a:alpha val="43137"/>
                    </a:srgbClr>
                  </a:outerShdw>
                </a:effectLst>
              </a:rPr>
              <a:t>the boundaries between you and God dissolve</a:t>
            </a:r>
            <a:r>
              <a:rPr lang="en-US" sz="3200" dirty="0" smtClean="0">
                <a:solidFill>
                  <a:prstClr val="black"/>
                </a:solidFill>
              </a:rPr>
              <a:t>.  You feel a sense of unity with the object of contemplation and your beliefs” p.43</a:t>
            </a:r>
            <a:endParaRPr lang="en-US" sz="3200"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52800"/>
            <a:ext cx="4267200" cy="314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165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135947"/>
            <a:ext cx="9121588" cy="1754326"/>
          </a:xfrm>
          <a:prstGeom prst="rect">
            <a:avLst/>
          </a:prstGeom>
          <a:noFill/>
        </p:spPr>
        <p:txBody>
          <a:bodyPr wrap="square" rtlCol="0">
            <a:spAutoFit/>
          </a:bodyPr>
          <a:lstStyle/>
          <a:p>
            <a:pPr algn="ctr"/>
            <a:r>
              <a:rPr lang="en-US" sz="5400" dirty="0" smtClean="0">
                <a:solidFill>
                  <a:srgbClr val="FFC000"/>
                </a:solidFill>
                <a:effectLst>
                  <a:outerShdw blurRad="38100" dist="38100" dir="2700000" algn="tl">
                    <a:srgbClr val="000000">
                      <a:alpha val="43137"/>
                    </a:srgbClr>
                  </a:outerShdw>
                </a:effectLst>
                <a:latin typeface="Freehand" panose="02000606080000090004" pitchFamily="2" charset="0"/>
              </a:rPr>
              <a:t>PRAYER:  Daily, Deep, Sustained</a:t>
            </a:r>
            <a:endParaRPr lang="en-US" sz="5400" dirty="0">
              <a:solidFill>
                <a:srgbClr val="FFC000"/>
              </a:solidFill>
              <a:effectLst>
                <a:outerShdw blurRad="38100" dist="38100" dir="2700000" algn="tl">
                  <a:srgbClr val="000000">
                    <a:alpha val="43137"/>
                  </a:srgbClr>
                </a:outerShdw>
              </a:effectLst>
              <a:latin typeface="Freehand" panose="02000606080000090004" pitchFamily="2" charset="0"/>
            </a:endParaRPr>
          </a:p>
        </p:txBody>
      </p:sp>
      <p:sp>
        <p:nvSpPr>
          <p:cNvPr id="3" name="Rectangle 2"/>
          <p:cNvSpPr/>
          <p:nvPr/>
        </p:nvSpPr>
        <p:spPr>
          <a:xfrm>
            <a:off x="22412" y="0"/>
            <a:ext cx="4572000" cy="923330"/>
          </a:xfrm>
          <a:prstGeom prst="rect">
            <a:avLst/>
          </a:prstGeom>
        </p:spPr>
        <p:txBody>
          <a:bodyPr>
            <a:spAutoFit/>
          </a:bodyPr>
          <a:lstStyle/>
          <a:p>
            <a:r>
              <a:rPr lang="en-US" dirty="0"/>
              <a:t>Single Photon Emission Computed </a:t>
            </a:r>
            <a:r>
              <a:rPr lang="en-US" dirty="0" smtClean="0"/>
              <a:t>Tomography:  SPECT (blood flow in the brain)</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037" y="1066800"/>
            <a:ext cx="523875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313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GnJ8dQJJi9Gc74qY8v7b0Qsvgv-lac_QTg6gXwfJAAu8c2Jld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8704"/>
            <a:ext cx="7696200" cy="55634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838200"/>
            <a:ext cx="2514600" cy="1077218"/>
          </a:xfrm>
          <a:prstGeom prst="rect">
            <a:avLst/>
          </a:prstGeom>
          <a:noFill/>
        </p:spPr>
        <p:txBody>
          <a:bodyPr wrap="square" rtlCol="0">
            <a:spAutoFit/>
          </a:bodyPr>
          <a:lstStyle/>
          <a:p>
            <a:r>
              <a:rPr lang="en-US" sz="3200" dirty="0" smtClean="0">
                <a:solidFill>
                  <a:prstClr val="white"/>
                </a:solidFill>
              </a:rPr>
              <a:t>Thy Kingdom Come</a:t>
            </a:r>
            <a:endParaRPr lang="en-US" sz="3200" dirty="0">
              <a:solidFill>
                <a:prstClr val="white"/>
              </a:solidFill>
            </a:endParaRPr>
          </a:p>
        </p:txBody>
      </p:sp>
      <p:sp>
        <p:nvSpPr>
          <p:cNvPr id="4" name="TextBox 3"/>
          <p:cNvSpPr txBox="1"/>
          <p:nvPr/>
        </p:nvSpPr>
        <p:spPr>
          <a:xfrm>
            <a:off x="5791200" y="838200"/>
            <a:ext cx="2286000" cy="1077218"/>
          </a:xfrm>
          <a:prstGeom prst="rect">
            <a:avLst/>
          </a:prstGeom>
          <a:noFill/>
        </p:spPr>
        <p:txBody>
          <a:bodyPr wrap="square" rtlCol="0">
            <a:spAutoFit/>
          </a:bodyPr>
          <a:lstStyle/>
          <a:p>
            <a:r>
              <a:rPr lang="en-US" sz="3200" dirty="0" smtClean="0">
                <a:solidFill>
                  <a:prstClr val="white"/>
                </a:solidFill>
              </a:rPr>
              <a:t>Thy Will </a:t>
            </a:r>
          </a:p>
          <a:p>
            <a:r>
              <a:rPr lang="en-US" sz="3200" dirty="0" smtClean="0">
                <a:solidFill>
                  <a:prstClr val="white"/>
                </a:solidFill>
              </a:rPr>
              <a:t>Be Done</a:t>
            </a:r>
            <a:endParaRPr lang="en-US" sz="3200" dirty="0">
              <a:solidFill>
                <a:prstClr val="white"/>
              </a:solidFill>
            </a:endParaRPr>
          </a:p>
        </p:txBody>
      </p:sp>
      <p:sp>
        <p:nvSpPr>
          <p:cNvPr id="5" name="TextBox 4"/>
          <p:cNvSpPr txBox="1"/>
          <p:nvPr/>
        </p:nvSpPr>
        <p:spPr>
          <a:xfrm>
            <a:off x="1143000" y="5181600"/>
            <a:ext cx="3962400" cy="584775"/>
          </a:xfrm>
          <a:prstGeom prst="rect">
            <a:avLst/>
          </a:prstGeom>
          <a:noFill/>
        </p:spPr>
        <p:txBody>
          <a:bodyPr wrap="square" rtlCol="0">
            <a:spAutoFit/>
          </a:bodyPr>
          <a:lstStyle/>
          <a:p>
            <a:r>
              <a:rPr lang="en-US" sz="3200" dirty="0" smtClean="0">
                <a:solidFill>
                  <a:prstClr val="white"/>
                </a:solidFill>
              </a:rPr>
              <a:t>ON EARTH</a:t>
            </a:r>
            <a:endParaRPr lang="en-US" sz="3200" dirty="0">
              <a:solidFill>
                <a:prstClr val="white"/>
              </a:solidFill>
            </a:endParaRPr>
          </a:p>
        </p:txBody>
      </p:sp>
      <p:sp>
        <p:nvSpPr>
          <p:cNvPr id="6" name="TextBox 5"/>
          <p:cNvSpPr txBox="1"/>
          <p:nvPr/>
        </p:nvSpPr>
        <p:spPr>
          <a:xfrm>
            <a:off x="4724400" y="2590800"/>
            <a:ext cx="3352800" cy="1077218"/>
          </a:xfrm>
          <a:prstGeom prst="rect">
            <a:avLst/>
          </a:prstGeom>
          <a:noFill/>
        </p:spPr>
        <p:txBody>
          <a:bodyPr wrap="square" rtlCol="0">
            <a:spAutoFit/>
          </a:bodyPr>
          <a:lstStyle/>
          <a:p>
            <a:r>
              <a:rPr lang="en-US" sz="3200" dirty="0" smtClean="0">
                <a:solidFill>
                  <a:prstClr val="white"/>
                </a:solidFill>
              </a:rPr>
              <a:t>AS IT IS IN HEAVEN</a:t>
            </a:r>
            <a:endParaRPr lang="en-US" sz="3200" dirty="0">
              <a:solidFill>
                <a:prstClr val="white"/>
              </a:solidFill>
            </a:endParaRPr>
          </a:p>
        </p:txBody>
      </p:sp>
      <p:sp>
        <p:nvSpPr>
          <p:cNvPr id="7" name="TextBox 6"/>
          <p:cNvSpPr txBox="1"/>
          <p:nvPr/>
        </p:nvSpPr>
        <p:spPr>
          <a:xfrm>
            <a:off x="304800" y="12551"/>
            <a:ext cx="8763000" cy="707886"/>
          </a:xfrm>
          <a:prstGeom prst="rect">
            <a:avLst/>
          </a:prstGeom>
          <a:noFill/>
        </p:spPr>
        <p:txBody>
          <a:bodyPr wrap="square" rtlCol="0">
            <a:spAutoFit/>
          </a:bodyPr>
          <a:lstStyle/>
          <a:p>
            <a:r>
              <a:rPr lang="en-US" sz="4000" dirty="0" smtClean="0">
                <a:solidFill>
                  <a:srgbClr val="FFC000"/>
                </a:solidFill>
                <a:effectLst>
                  <a:outerShdw blurRad="38100" dist="38100" dir="2700000" algn="tl">
                    <a:srgbClr val="000000">
                      <a:alpha val="43137"/>
                    </a:srgbClr>
                  </a:outerShdw>
                </a:effectLst>
                <a:latin typeface="Freehand" panose="02000606080000090004" pitchFamily="2" charset="0"/>
              </a:rPr>
              <a:t>THE HEALING POWER OF MEDITATION </a:t>
            </a:r>
            <a:endParaRPr lang="en-US" sz="4000" dirty="0">
              <a:solidFill>
                <a:srgbClr val="FFC000"/>
              </a:solidFill>
              <a:effectLst>
                <a:outerShdw blurRad="38100" dist="38100" dir="2700000" algn="tl">
                  <a:srgbClr val="000000">
                    <a:alpha val="43137"/>
                  </a:srgbClr>
                </a:outerShdw>
              </a:effectLst>
              <a:latin typeface="Freehand" panose="02000606080000090004" pitchFamily="2" charset="0"/>
            </a:endParaRPr>
          </a:p>
        </p:txBody>
      </p:sp>
      <p:sp>
        <p:nvSpPr>
          <p:cNvPr id="2" name="TextBox 1"/>
          <p:cNvSpPr txBox="1"/>
          <p:nvPr/>
        </p:nvSpPr>
        <p:spPr>
          <a:xfrm>
            <a:off x="57598" y="6216117"/>
            <a:ext cx="9173135" cy="646331"/>
          </a:xfrm>
          <a:prstGeom prst="rect">
            <a:avLst/>
          </a:prstGeom>
          <a:noFill/>
        </p:spPr>
        <p:txBody>
          <a:bodyPr wrap="square" rtlCol="0">
            <a:spAutoFit/>
          </a:bodyPr>
          <a:lstStyle/>
          <a:p>
            <a:r>
              <a:rPr lang="en-US" dirty="0" smtClean="0">
                <a:solidFill>
                  <a:prstClr val="black"/>
                </a:solidFill>
              </a:rPr>
              <a:t>Siegel, R.D. (2010).  </a:t>
            </a:r>
            <a:r>
              <a:rPr lang="en-US" i="1" dirty="0" smtClean="0">
                <a:solidFill>
                  <a:prstClr val="black"/>
                </a:solidFill>
              </a:rPr>
              <a:t>the mindfulness solution:  Everyday Practices for Everyday Problems.  </a:t>
            </a:r>
            <a:r>
              <a:rPr lang="en-US" dirty="0" smtClean="0">
                <a:solidFill>
                  <a:prstClr val="black"/>
                </a:solidFill>
              </a:rPr>
              <a:t>New York:  The Guilford Press.</a:t>
            </a:r>
            <a:endParaRPr lang="en-US" dirty="0">
              <a:solidFill>
                <a:prstClr val="black"/>
              </a:solidFill>
            </a:endParaRPr>
          </a:p>
        </p:txBody>
      </p:sp>
    </p:spTree>
    <p:extLst>
      <p:ext uri="{BB962C8B-B14F-4D97-AF65-F5344CB8AC3E}">
        <p14:creationId xmlns:p14="http://schemas.microsoft.com/office/powerpoint/2010/main" val="3128356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838200"/>
            <a:ext cx="2514600" cy="1077218"/>
          </a:xfrm>
          <a:prstGeom prst="rect">
            <a:avLst/>
          </a:prstGeom>
          <a:noFill/>
        </p:spPr>
        <p:txBody>
          <a:bodyPr wrap="square" rtlCol="0">
            <a:spAutoFit/>
          </a:bodyPr>
          <a:lstStyle/>
          <a:p>
            <a:r>
              <a:rPr lang="en-US" sz="3200" dirty="0" smtClean="0">
                <a:solidFill>
                  <a:schemeClr val="bg1"/>
                </a:solidFill>
              </a:rPr>
              <a:t>Thy Kingdom Come</a:t>
            </a:r>
            <a:endParaRPr lang="en-US" sz="3200" dirty="0">
              <a:solidFill>
                <a:schemeClr val="bg1"/>
              </a:solidFill>
            </a:endParaRPr>
          </a:p>
        </p:txBody>
      </p:sp>
      <p:sp>
        <p:nvSpPr>
          <p:cNvPr id="4" name="TextBox 3"/>
          <p:cNvSpPr txBox="1"/>
          <p:nvPr/>
        </p:nvSpPr>
        <p:spPr>
          <a:xfrm>
            <a:off x="5791200" y="838200"/>
            <a:ext cx="2286000" cy="1077218"/>
          </a:xfrm>
          <a:prstGeom prst="rect">
            <a:avLst/>
          </a:prstGeom>
          <a:noFill/>
        </p:spPr>
        <p:txBody>
          <a:bodyPr wrap="square" rtlCol="0">
            <a:spAutoFit/>
          </a:bodyPr>
          <a:lstStyle/>
          <a:p>
            <a:r>
              <a:rPr lang="en-US" sz="3200" dirty="0" smtClean="0">
                <a:solidFill>
                  <a:schemeClr val="bg1"/>
                </a:solidFill>
              </a:rPr>
              <a:t>Thy Will </a:t>
            </a:r>
          </a:p>
          <a:p>
            <a:r>
              <a:rPr lang="en-US" sz="3200" dirty="0" smtClean="0">
                <a:solidFill>
                  <a:schemeClr val="bg1"/>
                </a:solidFill>
              </a:rPr>
              <a:t>Be Done</a:t>
            </a:r>
            <a:endParaRPr lang="en-US" sz="3200" dirty="0">
              <a:solidFill>
                <a:schemeClr val="bg1"/>
              </a:solidFill>
            </a:endParaRPr>
          </a:p>
        </p:txBody>
      </p:sp>
      <p:sp>
        <p:nvSpPr>
          <p:cNvPr id="5" name="TextBox 4"/>
          <p:cNvSpPr txBox="1"/>
          <p:nvPr/>
        </p:nvSpPr>
        <p:spPr>
          <a:xfrm>
            <a:off x="1143000" y="5181600"/>
            <a:ext cx="3962400" cy="584775"/>
          </a:xfrm>
          <a:prstGeom prst="rect">
            <a:avLst/>
          </a:prstGeom>
          <a:noFill/>
        </p:spPr>
        <p:txBody>
          <a:bodyPr wrap="square" rtlCol="0">
            <a:spAutoFit/>
          </a:bodyPr>
          <a:lstStyle/>
          <a:p>
            <a:r>
              <a:rPr lang="en-US" sz="3200" dirty="0" smtClean="0">
                <a:solidFill>
                  <a:schemeClr val="bg1"/>
                </a:solidFill>
              </a:rPr>
              <a:t>ON EARTH</a:t>
            </a:r>
            <a:endParaRPr lang="en-US" sz="3200" dirty="0">
              <a:solidFill>
                <a:schemeClr val="bg1"/>
              </a:solidFill>
            </a:endParaRPr>
          </a:p>
        </p:txBody>
      </p:sp>
      <p:sp>
        <p:nvSpPr>
          <p:cNvPr id="6" name="TextBox 5"/>
          <p:cNvSpPr txBox="1"/>
          <p:nvPr/>
        </p:nvSpPr>
        <p:spPr>
          <a:xfrm>
            <a:off x="4724400" y="2590800"/>
            <a:ext cx="3352800" cy="1077218"/>
          </a:xfrm>
          <a:prstGeom prst="rect">
            <a:avLst/>
          </a:prstGeom>
          <a:noFill/>
        </p:spPr>
        <p:txBody>
          <a:bodyPr wrap="square" rtlCol="0">
            <a:spAutoFit/>
          </a:bodyPr>
          <a:lstStyle/>
          <a:p>
            <a:r>
              <a:rPr lang="en-US" sz="3200" dirty="0" smtClean="0">
                <a:solidFill>
                  <a:schemeClr val="bg1"/>
                </a:solidFill>
              </a:rPr>
              <a:t>AS IT IS IN HEAVEN</a:t>
            </a:r>
            <a:endParaRPr lang="en-US" sz="3200" dirty="0">
              <a:solidFill>
                <a:schemeClr val="bg1"/>
              </a:solidFill>
            </a:endParaRPr>
          </a:p>
        </p:txBody>
      </p:sp>
      <p:sp>
        <p:nvSpPr>
          <p:cNvPr id="7" name="TextBox 6"/>
          <p:cNvSpPr txBox="1"/>
          <p:nvPr/>
        </p:nvSpPr>
        <p:spPr>
          <a:xfrm>
            <a:off x="304800" y="12551"/>
            <a:ext cx="8763000" cy="707886"/>
          </a:xfrm>
          <a:prstGeom prst="rect">
            <a:avLst/>
          </a:prstGeom>
          <a:noFill/>
        </p:spPr>
        <p:txBody>
          <a:bodyPr wrap="square" rtlCol="0">
            <a:spAutoFit/>
          </a:bodyPr>
          <a:lstStyle/>
          <a:p>
            <a:r>
              <a:rPr lang="en-US" sz="4000" dirty="0" smtClean="0">
                <a:solidFill>
                  <a:srgbClr val="FFC000"/>
                </a:solidFill>
                <a:effectLst>
                  <a:outerShdw blurRad="38100" dist="38100" dir="2700000" algn="tl">
                    <a:srgbClr val="000000">
                      <a:alpha val="43137"/>
                    </a:srgbClr>
                  </a:outerShdw>
                </a:effectLst>
                <a:latin typeface="Freehand" panose="02000606080000090004" pitchFamily="2" charset="0"/>
              </a:rPr>
              <a:t>THE HEALING POWER OF MEDITATION </a:t>
            </a:r>
            <a:endParaRPr lang="en-US" sz="4000" dirty="0">
              <a:solidFill>
                <a:srgbClr val="FFC000"/>
              </a:solidFill>
              <a:effectLst>
                <a:outerShdw blurRad="38100" dist="38100" dir="2700000" algn="tl">
                  <a:srgbClr val="000000">
                    <a:alpha val="43137"/>
                  </a:srgbClr>
                </a:outerShdw>
              </a:effectLst>
              <a:latin typeface="Freehand" panose="02000606080000090004"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94440"/>
            <a:ext cx="4133850" cy="306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5657671"/>
            <a:ext cx="9144000" cy="1200329"/>
          </a:xfrm>
          <a:prstGeom prst="rect">
            <a:avLst/>
          </a:prstGeom>
          <a:noFill/>
        </p:spPr>
        <p:txBody>
          <a:bodyPr wrap="square" rtlCol="0">
            <a:spAutoFit/>
          </a:bodyPr>
          <a:lstStyle/>
          <a:p>
            <a:r>
              <a:rPr lang="en-US" dirty="0" smtClean="0"/>
              <a:t>Davidson, R.J., </a:t>
            </a:r>
            <a:r>
              <a:rPr lang="en-US" dirty="0" err="1" smtClean="0"/>
              <a:t>Kabat</a:t>
            </a:r>
            <a:r>
              <a:rPr lang="en-US" dirty="0" smtClean="0"/>
              <a:t>-Zin, J., Schumacher, J., </a:t>
            </a:r>
            <a:r>
              <a:rPr lang="en-US" dirty="0" err="1" smtClean="0"/>
              <a:t>Rosenkranz</a:t>
            </a:r>
            <a:r>
              <a:rPr lang="en-US" dirty="0" smtClean="0"/>
              <a:t>, M., Muller, D., </a:t>
            </a:r>
            <a:r>
              <a:rPr lang="en-US" dirty="0" err="1" smtClean="0"/>
              <a:t>Santorelli</a:t>
            </a:r>
            <a:r>
              <a:rPr lang="en-US" dirty="0" smtClean="0"/>
              <a:t>, S., et.al. (2003).  Alterations in brain and immune function produced by mindfulness meditation.  </a:t>
            </a:r>
            <a:r>
              <a:rPr lang="en-US" i="1" dirty="0" smtClean="0"/>
              <a:t>Psychosomatic Medicine, 65(4) 564-570.</a:t>
            </a:r>
          </a:p>
          <a:p>
            <a:r>
              <a:rPr lang="en-US" i="1" dirty="0" smtClean="0"/>
              <a:t>Lazar, S., et. al, </a:t>
            </a:r>
            <a:r>
              <a:rPr lang="en-US" i="1" dirty="0" err="1" smtClean="0"/>
              <a:t>NeuroReport</a:t>
            </a:r>
            <a:r>
              <a:rPr lang="en-US" i="1" dirty="0" smtClean="0"/>
              <a:t>, 16(17), 1893-1897.  Ibid.  Newberg</a:t>
            </a:r>
            <a:endParaRPr lang="en-US" dirty="0"/>
          </a:p>
        </p:txBody>
      </p:sp>
      <p:sp>
        <p:nvSpPr>
          <p:cNvPr id="8" name="Up Arrow 7"/>
          <p:cNvSpPr/>
          <p:nvPr/>
        </p:nvSpPr>
        <p:spPr>
          <a:xfrm>
            <a:off x="38100" y="3907715"/>
            <a:ext cx="5334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 y="4114800"/>
            <a:ext cx="8572500" cy="1384995"/>
          </a:xfrm>
          <a:prstGeom prst="rect">
            <a:avLst/>
          </a:prstGeom>
          <a:noFill/>
        </p:spPr>
        <p:txBody>
          <a:bodyPr wrap="square" rtlCol="0">
            <a:spAutoFit/>
          </a:bodyPr>
          <a:lstStyle/>
          <a:p>
            <a:r>
              <a:rPr lang="en-US" sz="2800" dirty="0" smtClean="0"/>
              <a:t>Contentedness, satisfaction, “happy natural chemicals”, and less negative moods and hypervigilance</a:t>
            </a:r>
            <a:endParaRPr lang="en-US" sz="2800" dirty="0"/>
          </a:p>
        </p:txBody>
      </p:sp>
      <p:sp>
        <p:nvSpPr>
          <p:cNvPr id="10" name="TextBox 9"/>
          <p:cNvSpPr txBox="1"/>
          <p:nvPr/>
        </p:nvSpPr>
        <p:spPr>
          <a:xfrm>
            <a:off x="4572000" y="838200"/>
            <a:ext cx="3962400" cy="2062103"/>
          </a:xfrm>
          <a:prstGeom prst="rect">
            <a:avLst/>
          </a:prstGeom>
          <a:noFill/>
        </p:spPr>
        <p:txBody>
          <a:bodyPr wrap="square" rtlCol="0">
            <a:spAutoFit/>
          </a:bodyPr>
          <a:lstStyle/>
          <a:p>
            <a:r>
              <a:rPr lang="en-US" sz="3200" dirty="0" smtClean="0"/>
              <a:t>RX= 40 Minutes per day over a period of years (Newberg, M.D.)</a:t>
            </a:r>
            <a:endParaRPr lang="en-US" sz="3200" dirty="0"/>
          </a:p>
        </p:txBody>
      </p:sp>
    </p:spTree>
    <p:extLst>
      <p:ext uri="{BB962C8B-B14F-4D97-AF65-F5344CB8AC3E}">
        <p14:creationId xmlns:p14="http://schemas.microsoft.com/office/powerpoint/2010/main" val="1741822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0976"/>
            <a:ext cx="61722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782" y="381823"/>
            <a:ext cx="9123218" cy="1323439"/>
          </a:xfrm>
          <a:prstGeom prst="rect">
            <a:avLst/>
          </a:prstGeom>
          <a:noFill/>
        </p:spPr>
        <p:txBody>
          <a:bodyPr wrap="square" rtlCol="0">
            <a:spAutoFit/>
          </a:bodyPr>
          <a:lstStyle/>
          <a:p>
            <a:r>
              <a:rPr lang="en-US" sz="4000" b="1" dirty="0" smtClean="0">
                <a:solidFill>
                  <a:srgbClr val="FFC000"/>
                </a:solidFill>
                <a:effectLst>
                  <a:outerShdw blurRad="38100" dist="38100" dir="2700000" algn="tl">
                    <a:srgbClr val="000000">
                      <a:alpha val="43137"/>
                    </a:srgbClr>
                  </a:outerShdw>
                </a:effectLst>
                <a:latin typeface="Freehand" panose="02000606080000090004" pitchFamily="2" charset="0"/>
              </a:rPr>
              <a:t>“Perfect Love casts out” Primal Fear and Aggression </a:t>
            </a:r>
            <a:r>
              <a:rPr lang="en-US" b="1" dirty="0" smtClean="0">
                <a:solidFill>
                  <a:srgbClr val="FFC000"/>
                </a:solidFill>
                <a:effectLst>
                  <a:outerShdw blurRad="38100" dist="38100" dir="2700000" algn="tl">
                    <a:srgbClr val="000000">
                      <a:alpha val="43137"/>
                    </a:srgbClr>
                  </a:outerShdw>
                </a:effectLst>
                <a:latin typeface="Freehand" panose="02000606080000090004" pitchFamily="2" charset="0"/>
              </a:rPr>
              <a:t>(Jennings, 2013; 1 </a:t>
            </a:r>
            <a:r>
              <a:rPr lang="en-US" b="1" dirty="0" err="1" smtClean="0">
                <a:solidFill>
                  <a:srgbClr val="FFC000"/>
                </a:solidFill>
                <a:effectLst>
                  <a:outerShdw blurRad="38100" dist="38100" dir="2700000" algn="tl">
                    <a:srgbClr val="000000">
                      <a:alpha val="43137"/>
                    </a:srgbClr>
                  </a:outerShdw>
                </a:effectLst>
                <a:latin typeface="Freehand" panose="02000606080000090004" pitchFamily="2" charset="0"/>
              </a:rPr>
              <a:t>Jn</a:t>
            </a:r>
            <a:r>
              <a:rPr lang="en-US" b="1" dirty="0" smtClean="0">
                <a:solidFill>
                  <a:srgbClr val="FFC000"/>
                </a:solidFill>
                <a:effectLst>
                  <a:outerShdw blurRad="38100" dist="38100" dir="2700000" algn="tl">
                    <a:srgbClr val="000000">
                      <a:alpha val="43137"/>
                    </a:srgbClr>
                  </a:outerShdw>
                </a:effectLst>
                <a:latin typeface="Freehand" panose="02000606080000090004" pitchFamily="2" charset="0"/>
              </a:rPr>
              <a:t> 4:18)</a:t>
            </a:r>
            <a:endParaRPr lang="en-US" b="1" dirty="0">
              <a:solidFill>
                <a:srgbClr val="FFC000"/>
              </a:solidFill>
              <a:effectLst>
                <a:outerShdw blurRad="38100" dist="38100" dir="2700000" algn="tl">
                  <a:srgbClr val="000000">
                    <a:alpha val="43137"/>
                  </a:srgbClr>
                </a:outerShdw>
              </a:effectLst>
              <a:latin typeface="Freehand" panose="02000606080000090004" pitchFamily="2" charset="0"/>
            </a:endParaRPr>
          </a:p>
        </p:txBody>
      </p:sp>
      <p:sp>
        <p:nvSpPr>
          <p:cNvPr id="3" name="TextBox 2"/>
          <p:cNvSpPr txBox="1"/>
          <p:nvPr/>
        </p:nvSpPr>
        <p:spPr>
          <a:xfrm>
            <a:off x="6172200" y="2895600"/>
            <a:ext cx="2971800" cy="3600986"/>
          </a:xfrm>
          <a:prstGeom prst="rect">
            <a:avLst/>
          </a:prstGeom>
          <a:noFill/>
        </p:spPr>
        <p:txBody>
          <a:bodyPr wrap="square" rtlCol="0">
            <a:spAutoFit/>
          </a:bodyPr>
          <a:lstStyle/>
          <a:p>
            <a:r>
              <a:rPr lang="en-US" sz="3200" b="1" dirty="0" smtClean="0"/>
              <a:t>Lowers the stress-out chemicals in the brain </a:t>
            </a:r>
          </a:p>
          <a:p>
            <a:endParaRPr lang="en-US" sz="2800" dirty="0"/>
          </a:p>
          <a:p>
            <a:r>
              <a:rPr lang="en-US" sz="2400" dirty="0" err="1" smtClean="0"/>
              <a:t>epinephrenine</a:t>
            </a:r>
            <a:r>
              <a:rPr lang="en-US" sz="2400" dirty="0" smtClean="0"/>
              <a:t> and norepinephrine (Newberg, p.56)</a:t>
            </a:r>
            <a:endParaRPr lang="en-US" sz="2400" dirty="0"/>
          </a:p>
        </p:txBody>
      </p:sp>
      <p:sp>
        <p:nvSpPr>
          <p:cNvPr id="4" name="Down Arrow 3"/>
          <p:cNvSpPr/>
          <p:nvPr/>
        </p:nvSpPr>
        <p:spPr>
          <a:xfrm>
            <a:off x="6327289" y="1828800"/>
            <a:ext cx="304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268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177501"/>
            <a:ext cx="8229600" cy="1371600"/>
          </a:xfrm>
        </p:spPr>
        <p:txBody>
          <a:bodyPr/>
          <a:lstStyle/>
          <a:p>
            <a:pPr eaLnBrk="1" hangingPunct="1">
              <a:defRPr/>
            </a:pPr>
            <a:r>
              <a:rPr lang="en-US" dirty="0" smtClean="0"/>
              <a:t>Overcoming Addiction &amp; other lesser gods</a:t>
            </a:r>
          </a:p>
        </p:txBody>
      </p:sp>
      <p:sp>
        <p:nvSpPr>
          <p:cNvPr id="34819" name="Rectangle 3"/>
          <p:cNvSpPr>
            <a:spLocks noGrp="1" noChangeArrowheads="1"/>
          </p:cNvSpPr>
          <p:nvPr>
            <p:ph type="body" idx="1"/>
          </p:nvPr>
        </p:nvSpPr>
        <p:spPr/>
        <p:txBody>
          <a:bodyPr/>
          <a:lstStyle/>
          <a:p>
            <a:pPr eaLnBrk="1" hangingPunct="1">
              <a:defRPr/>
            </a:pPr>
            <a:endParaRPr lang="en-US" dirty="0" smtClean="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7434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3" name="TextBox 1"/>
          <p:cNvSpPr txBox="1">
            <a:spLocks noChangeArrowheads="1"/>
          </p:cNvSpPr>
          <p:nvPr/>
        </p:nvSpPr>
        <p:spPr bwMode="auto">
          <a:xfrm>
            <a:off x="5029200" y="1676400"/>
            <a:ext cx="3733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altLang="en-US" sz="3600" dirty="0" smtClean="0">
                <a:solidFill>
                  <a:srgbClr val="FFFFFF"/>
                </a:solidFill>
              </a:rPr>
              <a:t>Feeling…..</a:t>
            </a:r>
          </a:p>
          <a:p>
            <a:pPr eaLnBrk="0" fontAlgn="base" hangingPunct="0">
              <a:spcBef>
                <a:spcPct val="0"/>
              </a:spcBef>
              <a:spcAft>
                <a:spcPct val="0"/>
              </a:spcAft>
            </a:pPr>
            <a:endParaRPr lang="en-US" altLang="en-US" sz="3600" dirty="0" smtClean="0">
              <a:solidFill>
                <a:srgbClr val="FFFFFF"/>
              </a:solidFill>
            </a:endParaRPr>
          </a:p>
          <a:p>
            <a:pPr eaLnBrk="0" fontAlgn="base" hangingPunct="0">
              <a:spcBef>
                <a:spcPct val="0"/>
              </a:spcBef>
              <a:spcAft>
                <a:spcPct val="0"/>
              </a:spcAft>
            </a:pPr>
            <a:r>
              <a:rPr lang="en-US" altLang="en-US" sz="3600" dirty="0" smtClean="0">
                <a:solidFill>
                  <a:srgbClr val="FFFFFF"/>
                </a:solidFill>
              </a:rPr>
              <a:t>	Bonded</a:t>
            </a:r>
          </a:p>
          <a:p>
            <a:pPr eaLnBrk="0" fontAlgn="base" hangingPunct="0">
              <a:spcBef>
                <a:spcPct val="0"/>
              </a:spcBef>
              <a:spcAft>
                <a:spcPct val="0"/>
              </a:spcAft>
            </a:pPr>
            <a:endParaRPr lang="en-US" altLang="en-US" sz="3600" dirty="0" smtClean="0">
              <a:solidFill>
                <a:srgbClr val="FFFFFF"/>
              </a:solidFill>
            </a:endParaRPr>
          </a:p>
          <a:p>
            <a:pPr eaLnBrk="0" fontAlgn="base" hangingPunct="0">
              <a:spcBef>
                <a:spcPct val="0"/>
              </a:spcBef>
              <a:spcAft>
                <a:spcPct val="0"/>
              </a:spcAft>
            </a:pPr>
            <a:r>
              <a:rPr lang="en-US" altLang="en-US" sz="3600" dirty="0" smtClean="0">
                <a:solidFill>
                  <a:srgbClr val="FFFFFF"/>
                </a:solidFill>
              </a:rPr>
              <a:t>	Connected</a:t>
            </a:r>
          </a:p>
          <a:p>
            <a:pPr eaLnBrk="0" fontAlgn="base" hangingPunct="0">
              <a:spcBef>
                <a:spcPct val="0"/>
              </a:spcBef>
              <a:spcAft>
                <a:spcPct val="0"/>
              </a:spcAft>
            </a:pPr>
            <a:endParaRPr lang="en-US" altLang="en-US" sz="3600" dirty="0" smtClean="0">
              <a:solidFill>
                <a:srgbClr val="FFFFFF"/>
              </a:solidFill>
            </a:endParaRPr>
          </a:p>
          <a:p>
            <a:pPr eaLnBrk="0" fontAlgn="base" hangingPunct="0">
              <a:spcBef>
                <a:spcPct val="0"/>
              </a:spcBef>
              <a:spcAft>
                <a:spcPct val="0"/>
              </a:spcAft>
            </a:pPr>
            <a:r>
              <a:rPr lang="en-US" altLang="en-US" sz="3600" dirty="0" smtClean="0">
                <a:solidFill>
                  <a:srgbClr val="FFFFFF"/>
                </a:solidFill>
              </a:rPr>
              <a:t>	Loved</a:t>
            </a:r>
          </a:p>
        </p:txBody>
      </p:sp>
    </p:spTree>
    <p:extLst>
      <p:ext uri="{BB962C8B-B14F-4D97-AF65-F5344CB8AC3E}">
        <p14:creationId xmlns:p14="http://schemas.microsoft.com/office/powerpoint/2010/main" val="3217011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24200" y="12607"/>
            <a:ext cx="3276600" cy="4893647"/>
          </a:xfrm>
          <a:prstGeom prst="rect">
            <a:avLst/>
          </a:prstGeom>
          <a:noFill/>
        </p:spPr>
        <p:txBody>
          <a:bodyPr wrap="square" rtlCol="0">
            <a:spAutoFit/>
          </a:bodyPr>
          <a:lstStyle/>
          <a:p>
            <a:pPr algn="ctr"/>
            <a:r>
              <a:rPr lang="en-US" sz="2400" dirty="0" smtClean="0">
                <a:solidFill>
                  <a:schemeClr val="bg1"/>
                </a:solidFill>
              </a:rPr>
              <a:t>HOPE = “Optimism Bias” </a:t>
            </a:r>
          </a:p>
          <a:p>
            <a:pPr algn="ctr"/>
            <a:endParaRPr lang="en-US" sz="2400" b="1" dirty="0" smtClean="0">
              <a:solidFill>
                <a:schemeClr val="accent1"/>
              </a:solidFill>
              <a:effectLst>
                <a:outerShdw blurRad="38100" dist="38100" dir="2700000" algn="tl">
                  <a:srgbClr val="000000">
                    <a:alpha val="43137"/>
                  </a:srgbClr>
                </a:outerShdw>
              </a:effectLst>
            </a:endParaRPr>
          </a:p>
          <a:p>
            <a:pPr algn="ctr"/>
            <a:endParaRPr lang="en-US" sz="2400" b="1" dirty="0" smtClean="0">
              <a:solidFill>
                <a:schemeClr val="accent1"/>
              </a:solidFill>
              <a:effectLst>
                <a:outerShdw blurRad="38100" dist="38100" dir="2700000" algn="tl">
                  <a:srgbClr val="000000">
                    <a:alpha val="43137"/>
                  </a:srgbClr>
                </a:outerShdw>
              </a:effectLst>
            </a:endParaRPr>
          </a:p>
          <a:p>
            <a:pPr algn="ctr"/>
            <a:r>
              <a:rPr lang="en-US" sz="2400" b="1" dirty="0" smtClean="0">
                <a:solidFill>
                  <a:schemeClr val="accent1"/>
                </a:solidFill>
                <a:effectLst>
                  <a:outerShdw blurRad="38100" dist="38100" dir="2700000" algn="tl">
                    <a:srgbClr val="000000">
                      <a:alpha val="43137"/>
                    </a:srgbClr>
                  </a:outerShdw>
                </a:effectLst>
              </a:rPr>
              <a:t>Decreased stress=</a:t>
            </a:r>
          </a:p>
          <a:p>
            <a:pPr algn="ctr"/>
            <a:r>
              <a:rPr lang="en-US" sz="2400" b="1" dirty="0" smtClean="0">
                <a:solidFill>
                  <a:schemeClr val="accent1"/>
                </a:solidFill>
                <a:effectLst>
                  <a:outerShdw blurRad="38100" dist="38100" dir="2700000" algn="tl">
                    <a:srgbClr val="000000">
                      <a:alpha val="43137"/>
                    </a:srgbClr>
                  </a:outerShdw>
                </a:effectLst>
              </a:rPr>
              <a:t>Reduced risk for coronary disease=</a:t>
            </a:r>
          </a:p>
          <a:p>
            <a:pPr algn="ctr"/>
            <a:r>
              <a:rPr lang="en-US" sz="2400" b="1" dirty="0" smtClean="0">
                <a:solidFill>
                  <a:schemeClr val="accent1"/>
                </a:solidFill>
                <a:effectLst>
                  <a:outerShdw blurRad="38100" dist="38100" dir="2700000" algn="tl">
                    <a:srgbClr val="000000">
                      <a:alpha val="43137"/>
                    </a:srgbClr>
                  </a:outerShdw>
                </a:effectLst>
              </a:rPr>
              <a:t>Improved coping skills=</a:t>
            </a:r>
          </a:p>
          <a:p>
            <a:pPr algn="ctr"/>
            <a:r>
              <a:rPr lang="en-US" sz="2400" b="1" dirty="0" smtClean="0">
                <a:solidFill>
                  <a:schemeClr val="accent1"/>
                </a:solidFill>
                <a:effectLst>
                  <a:outerShdw blurRad="38100" dist="38100" dir="2700000" algn="tl">
                    <a:srgbClr val="000000">
                      <a:alpha val="43137"/>
                    </a:srgbClr>
                  </a:outerShdw>
                </a:effectLst>
              </a:rPr>
              <a:t>Better memory=</a:t>
            </a:r>
          </a:p>
          <a:p>
            <a:pPr algn="ctr"/>
            <a:r>
              <a:rPr lang="en-US" sz="2400" b="1" dirty="0" smtClean="0">
                <a:solidFill>
                  <a:schemeClr val="accent1"/>
                </a:solidFill>
                <a:effectLst>
                  <a:outerShdw blurRad="38100" dist="38100" dir="2700000" algn="tl">
                    <a:srgbClr val="000000">
                      <a:alpha val="43137"/>
                    </a:srgbClr>
                  </a:outerShdw>
                </a:effectLst>
              </a:rPr>
              <a:t>Reduced cortisol levels=</a:t>
            </a:r>
          </a:p>
          <a:p>
            <a:pPr algn="ctr"/>
            <a:r>
              <a:rPr lang="en-US" sz="2400" b="1" dirty="0" smtClean="0">
                <a:solidFill>
                  <a:schemeClr val="accent1"/>
                </a:solidFill>
                <a:effectLst>
                  <a:outerShdw blurRad="38100" dist="38100" dir="2700000" algn="tl">
                    <a:srgbClr val="000000">
                      <a:alpha val="43137"/>
                    </a:srgbClr>
                  </a:outerShdw>
                </a:effectLst>
              </a:rPr>
              <a:t>You live longer and healthier </a:t>
            </a:r>
          </a:p>
          <a:p>
            <a:pPr algn="ctr"/>
            <a:endParaRPr lang="en-US" sz="2400" b="1" dirty="0" smtClean="0">
              <a:solidFill>
                <a:schemeClr val="accent1"/>
              </a:solidFill>
              <a:effectLst>
                <a:outerShdw blurRad="38100" dist="38100" dir="2700000" algn="tl">
                  <a:srgbClr val="000000">
                    <a:alpha val="43137"/>
                  </a:srgbClr>
                </a:outerShdw>
              </a:effectLst>
            </a:endParaRPr>
          </a:p>
          <a:p>
            <a:pPr algn="ctr"/>
            <a:endParaRPr lang="en-US" sz="2400" b="1" dirty="0">
              <a:solidFill>
                <a:schemeClr val="accent1"/>
              </a:solidFill>
              <a:effectLst>
                <a:outerShdw blurRad="38100" dist="38100" dir="2700000" algn="tl">
                  <a:srgbClr val="000000">
                    <a:alpha val="43137"/>
                  </a:srgbClr>
                </a:outerShdw>
              </a:effectLst>
            </a:endParaRPr>
          </a:p>
        </p:txBody>
      </p:sp>
      <p:sp>
        <p:nvSpPr>
          <p:cNvPr id="3" name="TextBox 2"/>
          <p:cNvSpPr txBox="1"/>
          <p:nvPr/>
        </p:nvSpPr>
        <p:spPr>
          <a:xfrm>
            <a:off x="7391400" y="5181600"/>
            <a:ext cx="1600200" cy="923330"/>
          </a:xfrm>
          <a:prstGeom prst="rect">
            <a:avLst/>
          </a:prstGeom>
          <a:noFill/>
        </p:spPr>
        <p:txBody>
          <a:bodyPr wrap="square" rtlCol="0">
            <a:spAutoFit/>
          </a:bodyPr>
          <a:lstStyle/>
          <a:p>
            <a:r>
              <a:rPr lang="en-US" dirty="0" smtClean="0">
                <a:solidFill>
                  <a:schemeClr val="bg1"/>
                </a:solidFill>
              </a:rPr>
              <a:t>Source:  Mayo Clinic, et. al. in Newberg</a:t>
            </a:r>
            <a:endParaRPr lang="en-US" dirty="0">
              <a:solidFill>
                <a:schemeClr val="bg1"/>
              </a:solidFill>
            </a:endParaRPr>
          </a:p>
        </p:txBody>
      </p:sp>
    </p:spTree>
    <p:extLst>
      <p:ext uri="{BB962C8B-B14F-4D97-AF65-F5344CB8AC3E}">
        <p14:creationId xmlns:p14="http://schemas.microsoft.com/office/powerpoint/2010/main" val="227485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1481"/>
            <a:ext cx="9123218" cy="1569660"/>
          </a:xfrm>
          <a:prstGeom prst="rect">
            <a:avLst/>
          </a:prstGeom>
          <a:noFill/>
        </p:spPr>
        <p:txBody>
          <a:bodyPr wrap="square" rtlCol="0">
            <a:spAutoFit/>
          </a:bodyPr>
          <a:lstStyle/>
          <a:p>
            <a:endParaRPr lang="en-US" sz="3200" b="1" dirty="0" smtClean="0">
              <a:solidFill>
                <a:srgbClr val="FFC000"/>
              </a:solidFill>
              <a:effectLst>
                <a:outerShdw blurRad="38100" dist="38100" dir="2700000" algn="tl">
                  <a:srgbClr val="000000">
                    <a:alpha val="43137"/>
                  </a:srgbClr>
                </a:outerShdw>
              </a:effectLst>
            </a:endParaRPr>
          </a:p>
          <a:p>
            <a:r>
              <a:rPr lang="en-US" sz="3200" b="1" dirty="0" smtClean="0">
                <a:solidFill>
                  <a:srgbClr val="FFC000"/>
                </a:solidFill>
                <a:effectLst>
                  <a:outerShdw blurRad="38100" dist="38100" dir="2700000" algn="tl">
                    <a:srgbClr val="000000">
                      <a:alpha val="43137"/>
                    </a:srgbClr>
                  </a:outerShdw>
                </a:effectLst>
              </a:rPr>
              <a:t>THE CHRISTIAN WAY OF LIFE changes the chemistry in your brain and body</a:t>
            </a:r>
            <a:endParaRPr lang="en-US" sz="3200" b="1" dirty="0">
              <a:solidFill>
                <a:srgbClr val="FFC000"/>
              </a:solidFill>
              <a:effectLst>
                <a:outerShdw blurRad="38100" dist="38100" dir="2700000" algn="tl">
                  <a:srgbClr val="000000">
                    <a:alpha val="43137"/>
                  </a:srgbClr>
                </a:outerShdw>
              </a:effectLst>
            </a:endParaRPr>
          </a:p>
        </p:txBody>
      </p:sp>
      <p:sp>
        <p:nvSpPr>
          <p:cNvPr id="3" name="Rectangle 2"/>
          <p:cNvSpPr/>
          <p:nvPr/>
        </p:nvSpPr>
        <p:spPr>
          <a:xfrm>
            <a:off x="-10391" y="1219200"/>
            <a:ext cx="9144000" cy="5632311"/>
          </a:xfrm>
          <a:prstGeom prst="rect">
            <a:avLst/>
          </a:prstGeom>
        </p:spPr>
        <p:txBody>
          <a:bodyPr wrap="square">
            <a:spAutoFit/>
          </a:bodyPr>
          <a:lstStyle/>
          <a:p>
            <a:endParaRPr lang="en-US" sz="3600" b="1" dirty="0" smtClean="0">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Daily &amp; Practiced Meditation + Deep and Continuous Prayer + Compassionate Service + Fellowship + Giving/Tithing + Worship + Confession + Thanksgiving + Forgiving + Praise + Solitude + Humility Disciplines + Soul Friendships + Bible reading + Sabbath + Work/Exercise + Fasting (Diet Health) </a:t>
            </a:r>
          </a:p>
          <a:p>
            <a:r>
              <a:rPr lang="en-US" sz="3600" b="1" dirty="0" smtClean="0">
                <a:effectLst>
                  <a:outerShdw blurRad="38100" dist="38100" dir="2700000" algn="tl">
                    <a:srgbClr val="000000">
                      <a:alpha val="43137"/>
                    </a:srgbClr>
                  </a:outerShdw>
                </a:effectLst>
              </a:rPr>
              <a:t>+ Re-creation…..=  </a:t>
            </a:r>
            <a:r>
              <a:rPr lang="en-US" sz="3600" b="1" dirty="0" smtClean="0">
                <a:solidFill>
                  <a:srgbClr val="FFC000"/>
                </a:solidFill>
                <a:effectLst>
                  <a:outerShdw blurRad="38100" dist="38100" dir="2700000" algn="tl">
                    <a:srgbClr val="000000">
                      <a:alpha val="43137"/>
                    </a:srgbClr>
                  </a:outerShdw>
                </a:effectLst>
              </a:rPr>
              <a:t>TRANSFORMATION</a:t>
            </a:r>
            <a:endParaRPr lang="en-US" sz="3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0463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010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248400"/>
            <a:ext cx="8839200" cy="646331"/>
          </a:xfrm>
          <a:prstGeom prst="rect">
            <a:avLst/>
          </a:prstGeom>
          <a:noFill/>
        </p:spPr>
        <p:txBody>
          <a:bodyPr wrap="square" rtlCol="0">
            <a:spAutoFit/>
          </a:bodyPr>
          <a:lstStyle/>
          <a:p>
            <a:r>
              <a:rPr lang="en-US" dirty="0" smtClean="0"/>
              <a:t>Emmons, H., M.D. (2006).  </a:t>
            </a:r>
            <a:r>
              <a:rPr lang="en-US" i="1" dirty="0" smtClean="0"/>
              <a:t>The Chemistry of Joy.  </a:t>
            </a:r>
            <a:r>
              <a:rPr lang="en-US" dirty="0" smtClean="0"/>
              <a:t>New York:  Fireside</a:t>
            </a:r>
          </a:p>
          <a:p>
            <a:r>
              <a:rPr lang="en-US" dirty="0" smtClean="0"/>
              <a:t>Ibid (2010).  the chemistry of calm. New York:  Touchstone.  </a:t>
            </a:r>
            <a:endParaRPr lang="en-US" dirty="0"/>
          </a:p>
        </p:txBody>
      </p:sp>
      <p:sp>
        <p:nvSpPr>
          <p:cNvPr id="3" name="TextBox 2"/>
          <p:cNvSpPr txBox="1"/>
          <p:nvPr/>
        </p:nvSpPr>
        <p:spPr>
          <a:xfrm>
            <a:off x="0" y="304800"/>
            <a:ext cx="9067800" cy="1323439"/>
          </a:xfrm>
          <a:prstGeom prst="rect">
            <a:avLst/>
          </a:prstGeom>
          <a:noFill/>
        </p:spPr>
        <p:txBody>
          <a:bodyPr wrap="square" rtlCol="0">
            <a:spAutoFit/>
          </a:bodyPr>
          <a:lstStyle/>
          <a:p>
            <a:pPr algn="ctr"/>
            <a:r>
              <a:rPr lang="en-US" sz="4000" b="1" dirty="0">
                <a:solidFill>
                  <a:srgbClr val="FFC000"/>
                </a:solidFill>
                <a:effectLst>
                  <a:outerShdw blurRad="38100" dist="38100" dir="2700000" algn="tl">
                    <a:srgbClr val="000000">
                      <a:alpha val="43137"/>
                    </a:srgbClr>
                  </a:outerShdw>
                </a:effectLst>
              </a:rPr>
              <a:t>Melt the clouds of sin and sadness</a:t>
            </a:r>
          </a:p>
          <a:p>
            <a:pPr algn="ctr"/>
            <a:r>
              <a:rPr lang="en-US" sz="4000" b="1" dirty="0">
                <a:solidFill>
                  <a:srgbClr val="FFC000"/>
                </a:solidFill>
                <a:effectLst>
                  <a:outerShdw blurRad="38100" dist="38100" dir="2700000" algn="tl">
                    <a:srgbClr val="000000">
                      <a:alpha val="43137"/>
                    </a:srgbClr>
                  </a:outerShdw>
                </a:effectLst>
              </a:rPr>
              <a:t> Drive the dark of doubt away</a:t>
            </a:r>
          </a:p>
        </p:txBody>
      </p:sp>
    </p:spTree>
    <p:extLst>
      <p:ext uri="{BB962C8B-B14F-4D97-AF65-F5344CB8AC3E}">
        <p14:creationId xmlns:p14="http://schemas.microsoft.com/office/powerpoint/2010/main" val="4023174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33337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33750" y="381000"/>
            <a:ext cx="5810250" cy="1938992"/>
          </a:xfrm>
          <a:prstGeom prst="rect">
            <a:avLst/>
          </a:prstGeom>
          <a:noFill/>
        </p:spPr>
        <p:txBody>
          <a:bodyPr wrap="square" rtlCol="0">
            <a:spAutoFit/>
          </a:bodyPr>
          <a:lstStyle/>
          <a:p>
            <a:r>
              <a:rPr lang="en-US" sz="4000" dirty="0" smtClean="0">
                <a:solidFill>
                  <a:srgbClr val="FFC000"/>
                </a:solidFill>
                <a:latin typeface="Freehand" panose="02000606080000090004" pitchFamily="2" charset="0"/>
              </a:rPr>
              <a:t>Changes the “Circuits” </a:t>
            </a:r>
          </a:p>
          <a:p>
            <a:r>
              <a:rPr lang="en-US" sz="4000" dirty="0" smtClean="0">
                <a:solidFill>
                  <a:srgbClr val="FFC000"/>
                </a:solidFill>
                <a:latin typeface="Freehand" panose="02000606080000090004" pitchFamily="2" charset="0"/>
              </a:rPr>
              <a:t>In your brain so you don’t do the 3 F’s </a:t>
            </a:r>
            <a:r>
              <a:rPr lang="en-US" dirty="0" smtClean="0">
                <a:solidFill>
                  <a:srgbClr val="FFC000"/>
                </a:solidFill>
                <a:latin typeface="Freehand" panose="02000606080000090004" pitchFamily="2" charset="0"/>
              </a:rPr>
              <a:t>(Emmons, 2010, 2006)</a:t>
            </a:r>
            <a:endParaRPr lang="en-US" dirty="0">
              <a:solidFill>
                <a:srgbClr val="FFC000"/>
              </a:solidFill>
              <a:latin typeface="Freehand" panose="02000606080000090004" pitchFamily="2"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76600"/>
            <a:ext cx="6096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97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106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22812371"/>
              </p:ext>
            </p:extLst>
          </p:nvPr>
        </p:nvGraphicFramePr>
        <p:xfrm>
          <a:off x="1803335" y="1192137"/>
          <a:ext cx="5638800" cy="4142827"/>
        </p:xfrm>
        <a:graphic>
          <a:graphicData uri="http://schemas.openxmlformats.org/drawingml/2006/table">
            <a:tbl>
              <a:tblPr firstRow="1" firstCol="1" bandRow="1">
                <a:tableStyleId>{5C22544A-7EE6-4342-B048-85BDC9FD1C3A}</a:tableStyleId>
              </a:tblPr>
              <a:tblGrid>
                <a:gridCol w="2819400"/>
                <a:gridCol w="2819400"/>
              </a:tblGrid>
              <a:tr h="504150">
                <a:tc>
                  <a:txBody>
                    <a:bodyPr/>
                    <a:lstStyle/>
                    <a:p>
                      <a:pPr marL="0" marR="0" algn="ctr">
                        <a:lnSpc>
                          <a:spcPct val="115000"/>
                        </a:lnSpc>
                        <a:spcBef>
                          <a:spcPts val="0"/>
                        </a:spcBef>
                        <a:spcAft>
                          <a:spcPts val="0"/>
                        </a:spcAft>
                      </a:pPr>
                      <a:r>
                        <a:rPr lang="en-US" sz="1400" dirty="0">
                          <a:effectLst/>
                        </a:rPr>
                        <a:t>HOLDING ON</a:t>
                      </a:r>
                      <a:endParaRPr lang="en-US" sz="600" dirty="0">
                        <a:effectLst/>
                      </a:endParaRPr>
                    </a:p>
                    <a:p>
                      <a:pPr marL="0" marR="0" algn="ctr">
                        <a:lnSpc>
                          <a:spcPct val="115000"/>
                        </a:lnSpc>
                        <a:spcBef>
                          <a:spcPts val="0"/>
                        </a:spcBef>
                        <a:spcAft>
                          <a:spcPts val="0"/>
                        </a:spcAft>
                      </a:pPr>
                      <a:r>
                        <a:rPr lang="en-US" sz="1400" dirty="0">
                          <a:effectLst/>
                        </a:rPr>
                        <a:t>(Attachment)</a:t>
                      </a:r>
                      <a:endParaRPr lang="en-US" sz="600" dirty="0">
                        <a:effectLst/>
                        <a:latin typeface="Calibri"/>
                        <a:ea typeface="Calibri"/>
                        <a:cs typeface="Times New Roman"/>
                      </a:endParaRPr>
                    </a:p>
                  </a:txBody>
                  <a:tcPr marL="35228" marR="35228" marT="0" marB="0"/>
                </a:tc>
                <a:tc>
                  <a:txBody>
                    <a:bodyPr/>
                    <a:lstStyle/>
                    <a:p>
                      <a:pPr marL="0" marR="0" algn="ctr">
                        <a:lnSpc>
                          <a:spcPct val="115000"/>
                        </a:lnSpc>
                        <a:spcBef>
                          <a:spcPts val="0"/>
                        </a:spcBef>
                        <a:spcAft>
                          <a:spcPts val="0"/>
                        </a:spcAft>
                      </a:pPr>
                      <a:r>
                        <a:rPr lang="en-US" sz="1400">
                          <a:effectLst/>
                        </a:rPr>
                        <a:t>LETTING GO</a:t>
                      </a:r>
                      <a:endParaRPr lang="en-US" sz="600">
                        <a:effectLst/>
                      </a:endParaRPr>
                    </a:p>
                    <a:p>
                      <a:pPr marL="0" marR="0" algn="ctr">
                        <a:lnSpc>
                          <a:spcPct val="115000"/>
                        </a:lnSpc>
                        <a:spcBef>
                          <a:spcPts val="0"/>
                        </a:spcBef>
                        <a:spcAft>
                          <a:spcPts val="0"/>
                        </a:spcAft>
                      </a:pPr>
                      <a:r>
                        <a:rPr lang="en-US" sz="1400">
                          <a:effectLst/>
                        </a:rPr>
                        <a:t>(Aversion)</a:t>
                      </a:r>
                      <a:endParaRPr lang="en-US" sz="600">
                        <a:effectLst/>
                        <a:latin typeface="Calibri"/>
                        <a:ea typeface="Calibri"/>
                        <a:cs typeface="Times New Roman"/>
                      </a:endParaRPr>
                    </a:p>
                  </a:txBody>
                  <a:tcPr marL="35228" marR="35228" marT="0" marB="0"/>
                </a:tc>
              </a:tr>
              <a:tr h="2970886">
                <a:tc>
                  <a:txBody>
                    <a:bodyPr/>
                    <a:lstStyle/>
                    <a:p>
                      <a:pPr marL="0" marR="0">
                        <a:lnSpc>
                          <a:spcPct val="115000"/>
                        </a:lnSpc>
                        <a:spcBef>
                          <a:spcPts val="0"/>
                        </a:spcBef>
                        <a:spcAft>
                          <a:spcPts val="0"/>
                        </a:spcAft>
                      </a:pPr>
                      <a:r>
                        <a:rPr lang="en-US" sz="1400" dirty="0">
                          <a:effectLst/>
                        </a:rPr>
                        <a:t>The Good Times</a:t>
                      </a:r>
                      <a:endParaRPr lang="en-US" sz="600" dirty="0">
                        <a:effectLst/>
                      </a:endParaRPr>
                    </a:p>
                    <a:p>
                      <a:pPr marL="0" marR="0">
                        <a:lnSpc>
                          <a:spcPct val="115000"/>
                        </a:lnSpc>
                        <a:spcBef>
                          <a:spcPts val="0"/>
                        </a:spcBef>
                        <a:spcAft>
                          <a:spcPts val="0"/>
                        </a:spcAft>
                      </a:pPr>
                      <a:r>
                        <a:rPr lang="en-US" sz="1400" dirty="0">
                          <a:effectLst/>
                        </a:rPr>
                        <a:t>Pleasant </a:t>
                      </a:r>
                      <a:r>
                        <a:rPr lang="en-US" sz="1400" dirty="0" smtClean="0">
                          <a:effectLst/>
                        </a:rPr>
                        <a:t>Experiences</a:t>
                      </a:r>
                    </a:p>
                    <a:p>
                      <a:pPr marL="0" marR="0">
                        <a:lnSpc>
                          <a:spcPct val="115000"/>
                        </a:lnSpc>
                        <a:spcBef>
                          <a:spcPts val="0"/>
                        </a:spcBef>
                        <a:spcAft>
                          <a:spcPts val="0"/>
                        </a:spcAft>
                      </a:pPr>
                      <a:r>
                        <a:rPr lang="en-US" sz="1400" dirty="0" smtClean="0">
                          <a:effectLst/>
                        </a:rPr>
                        <a:t>Faith</a:t>
                      </a:r>
                    </a:p>
                    <a:p>
                      <a:pPr marL="0" marR="0">
                        <a:lnSpc>
                          <a:spcPct val="115000"/>
                        </a:lnSpc>
                        <a:spcBef>
                          <a:spcPts val="0"/>
                        </a:spcBef>
                        <a:spcAft>
                          <a:spcPts val="0"/>
                        </a:spcAft>
                      </a:pPr>
                      <a:r>
                        <a:rPr lang="en-US" sz="1400" dirty="0" smtClean="0">
                          <a:effectLst/>
                        </a:rPr>
                        <a:t>Spiritual</a:t>
                      </a:r>
                      <a:r>
                        <a:rPr lang="en-US" sz="1400" baseline="0" dirty="0" smtClean="0">
                          <a:effectLst/>
                        </a:rPr>
                        <a:t> Identity</a:t>
                      </a:r>
                      <a:endParaRPr lang="en-US" sz="600" dirty="0">
                        <a:effectLst/>
                      </a:endParaRPr>
                    </a:p>
                    <a:p>
                      <a:pPr marL="0" marR="0">
                        <a:lnSpc>
                          <a:spcPct val="115000"/>
                        </a:lnSpc>
                        <a:spcBef>
                          <a:spcPts val="0"/>
                        </a:spcBef>
                        <a:spcAft>
                          <a:spcPts val="0"/>
                        </a:spcAft>
                      </a:pPr>
                      <a:r>
                        <a:rPr lang="en-US" sz="1400" dirty="0">
                          <a:effectLst/>
                        </a:rPr>
                        <a:t> </a:t>
                      </a:r>
                      <a:endParaRPr lang="en-US" sz="600" dirty="0">
                        <a:effectLst/>
                      </a:endParaRPr>
                    </a:p>
                    <a:p>
                      <a:pPr marL="0" marR="0">
                        <a:lnSpc>
                          <a:spcPct val="115000"/>
                        </a:lnSpc>
                        <a:spcBef>
                          <a:spcPts val="0"/>
                        </a:spcBef>
                        <a:spcAft>
                          <a:spcPts val="0"/>
                        </a:spcAft>
                      </a:pPr>
                      <a:r>
                        <a:rPr lang="en-US" sz="1400" dirty="0" smtClean="0">
                          <a:effectLst/>
                        </a:rPr>
                        <a:t>NOT Hold onto:  </a:t>
                      </a:r>
                    </a:p>
                    <a:p>
                      <a:pPr marL="0" marR="0">
                        <a:lnSpc>
                          <a:spcPct val="115000"/>
                        </a:lnSpc>
                        <a:spcBef>
                          <a:spcPts val="0"/>
                        </a:spcBef>
                        <a:spcAft>
                          <a:spcPts val="0"/>
                        </a:spcAft>
                      </a:pPr>
                      <a:r>
                        <a:rPr lang="en-US" sz="1400" dirty="0" err="1" smtClean="0">
                          <a:effectLst/>
                        </a:rPr>
                        <a:t>Unforgiveness</a:t>
                      </a:r>
                      <a:endParaRPr lang="en-US" sz="600" dirty="0">
                        <a:effectLst/>
                      </a:endParaRPr>
                    </a:p>
                    <a:p>
                      <a:pPr marL="0" marR="0">
                        <a:lnSpc>
                          <a:spcPct val="115000"/>
                        </a:lnSpc>
                        <a:spcBef>
                          <a:spcPts val="0"/>
                        </a:spcBef>
                        <a:spcAft>
                          <a:spcPts val="0"/>
                        </a:spcAft>
                      </a:pPr>
                      <a:r>
                        <a:rPr lang="en-US" sz="1400" dirty="0">
                          <a:effectLst/>
                        </a:rPr>
                        <a:t>Grudges</a:t>
                      </a:r>
                      <a:endParaRPr lang="en-US" sz="600" dirty="0">
                        <a:effectLst/>
                      </a:endParaRPr>
                    </a:p>
                    <a:p>
                      <a:pPr marL="0" marR="0">
                        <a:lnSpc>
                          <a:spcPct val="115000"/>
                        </a:lnSpc>
                        <a:spcBef>
                          <a:spcPts val="0"/>
                        </a:spcBef>
                        <a:spcAft>
                          <a:spcPts val="0"/>
                        </a:spcAft>
                      </a:pPr>
                      <a:r>
                        <a:rPr lang="en-US" sz="1400" dirty="0">
                          <a:effectLst/>
                        </a:rPr>
                        <a:t>Bitterness</a:t>
                      </a:r>
                      <a:endParaRPr lang="en-US" sz="600" dirty="0">
                        <a:effectLst/>
                      </a:endParaRPr>
                    </a:p>
                    <a:p>
                      <a:pPr marL="0" marR="0">
                        <a:lnSpc>
                          <a:spcPct val="115000"/>
                        </a:lnSpc>
                        <a:spcBef>
                          <a:spcPts val="0"/>
                        </a:spcBef>
                        <a:spcAft>
                          <a:spcPts val="0"/>
                        </a:spcAft>
                      </a:pPr>
                      <a:r>
                        <a:rPr lang="en-US" sz="1400" dirty="0" smtClean="0">
                          <a:effectLst/>
                        </a:rPr>
                        <a:t>Resentments</a:t>
                      </a:r>
                    </a:p>
                    <a:p>
                      <a:pPr marL="0" marR="0">
                        <a:lnSpc>
                          <a:spcPct val="115000"/>
                        </a:lnSpc>
                        <a:spcBef>
                          <a:spcPts val="0"/>
                        </a:spcBef>
                        <a:spcAft>
                          <a:spcPts val="0"/>
                        </a:spcAft>
                      </a:pPr>
                      <a:r>
                        <a:rPr lang="en-US" sz="1400" dirty="0" smtClean="0">
                          <a:effectLst/>
                        </a:rPr>
                        <a:t>Loss</a:t>
                      </a:r>
                      <a:endParaRPr lang="en-US" sz="600" dirty="0">
                        <a:effectLst/>
                      </a:endParaRPr>
                    </a:p>
                    <a:p>
                      <a:pPr marL="0" marR="0">
                        <a:lnSpc>
                          <a:spcPct val="115000"/>
                        </a:lnSpc>
                        <a:spcBef>
                          <a:spcPts val="0"/>
                        </a:spcBef>
                        <a:spcAft>
                          <a:spcPts val="0"/>
                        </a:spcAft>
                      </a:pPr>
                      <a:r>
                        <a:rPr lang="en-US" sz="1400" dirty="0">
                          <a:effectLst/>
                        </a:rPr>
                        <a:t>Grief</a:t>
                      </a:r>
                      <a:endParaRPr lang="en-US" sz="600" dirty="0">
                        <a:effectLst/>
                      </a:endParaRPr>
                    </a:p>
                    <a:p>
                      <a:pPr marL="0" marR="0">
                        <a:lnSpc>
                          <a:spcPct val="115000"/>
                        </a:lnSpc>
                        <a:spcBef>
                          <a:spcPts val="0"/>
                        </a:spcBef>
                        <a:spcAft>
                          <a:spcPts val="0"/>
                        </a:spcAft>
                      </a:pPr>
                      <a:r>
                        <a:rPr lang="en-US" sz="1400" dirty="0">
                          <a:effectLst/>
                        </a:rPr>
                        <a:t>Disappointment</a:t>
                      </a:r>
                      <a:endParaRPr lang="en-US" sz="600" dirty="0">
                        <a:effectLst/>
                      </a:endParaRPr>
                    </a:p>
                    <a:p>
                      <a:pPr marL="0" marR="0">
                        <a:lnSpc>
                          <a:spcPct val="115000"/>
                        </a:lnSpc>
                        <a:spcBef>
                          <a:spcPts val="0"/>
                        </a:spcBef>
                        <a:spcAft>
                          <a:spcPts val="0"/>
                        </a:spcAft>
                      </a:pPr>
                      <a:r>
                        <a:rPr lang="en-US" sz="1400" dirty="0">
                          <a:effectLst/>
                        </a:rPr>
                        <a:t> </a:t>
                      </a:r>
                      <a:endParaRPr lang="en-US" sz="600" dirty="0">
                        <a:effectLst/>
                      </a:endParaRPr>
                    </a:p>
                    <a:p>
                      <a:pPr marL="0" marR="0">
                        <a:lnSpc>
                          <a:spcPct val="115000"/>
                        </a:lnSpc>
                        <a:spcBef>
                          <a:spcPts val="0"/>
                        </a:spcBef>
                        <a:spcAft>
                          <a:spcPts val="0"/>
                        </a:spcAft>
                      </a:pPr>
                      <a:r>
                        <a:rPr lang="en-US" sz="600" dirty="0">
                          <a:effectLst/>
                        </a:rPr>
                        <a:t> </a:t>
                      </a:r>
                    </a:p>
                    <a:p>
                      <a:pPr marL="0" marR="0">
                        <a:lnSpc>
                          <a:spcPct val="115000"/>
                        </a:lnSpc>
                        <a:spcBef>
                          <a:spcPts val="0"/>
                        </a:spcBef>
                        <a:spcAft>
                          <a:spcPts val="0"/>
                        </a:spcAft>
                      </a:pPr>
                      <a:r>
                        <a:rPr lang="en-US" sz="600" dirty="0">
                          <a:effectLst/>
                        </a:rPr>
                        <a:t> </a:t>
                      </a:r>
                      <a:endParaRPr lang="en-US" sz="600" dirty="0">
                        <a:effectLst/>
                        <a:latin typeface="Calibri"/>
                        <a:ea typeface="Calibri"/>
                        <a:cs typeface="Times New Roman"/>
                      </a:endParaRPr>
                    </a:p>
                  </a:txBody>
                  <a:tcPr marL="35228" marR="35228" marT="0" marB="0"/>
                </a:tc>
                <a:tc>
                  <a:txBody>
                    <a:bodyPr/>
                    <a:lstStyle/>
                    <a:p>
                      <a:pPr marL="0" marR="0">
                        <a:lnSpc>
                          <a:spcPct val="115000"/>
                        </a:lnSpc>
                        <a:spcBef>
                          <a:spcPts val="0"/>
                        </a:spcBef>
                        <a:spcAft>
                          <a:spcPts val="0"/>
                        </a:spcAft>
                      </a:pPr>
                      <a:r>
                        <a:rPr lang="en-US" sz="1400" dirty="0">
                          <a:effectLst/>
                        </a:rPr>
                        <a:t>The Bad Times</a:t>
                      </a:r>
                      <a:endParaRPr lang="en-US" sz="600" dirty="0">
                        <a:effectLst/>
                      </a:endParaRPr>
                    </a:p>
                    <a:p>
                      <a:pPr marL="0" marR="0">
                        <a:lnSpc>
                          <a:spcPct val="115000"/>
                        </a:lnSpc>
                        <a:spcBef>
                          <a:spcPts val="0"/>
                        </a:spcBef>
                        <a:spcAft>
                          <a:spcPts val="0"/>
                        </a:spcAft>
                      </a:pPr>
                      <a:r>
                        <a:rPr lang="en-US" sz="1400" dirty="0">
                          <a:effectLst/>
                        </a:rPr>
                        <a:t>Unpleasant </a:t>
                      </a:r>
                      <a:r>
                        <a:rPr lang="en-US" sz="1400" dirty="0" smtClean="0">
                          <a:effectLst/>
                        </a:rPr>
                        <a:t>Experiences</a:t>
                      </a:r>
                    </a:p>
                    <a:p>
                      <a:pPr marL="0" marR="0">
                        <a:lnSpc>
                          <a:spcPct val="115000"/>
                        </a:lnSpc>
                        <a:spcBef>
                          <a:spcPts val="0"/>
                        </a:spcBef>
                        <a:spcAft>
                          <a:spcPts val="0"/>
                        </a:spcAft>
                      </a:pPr>
                      <a:r>
                        <a:rPr lang="en-US" sz="1400" dirty="0" smtClean="0">
                          <a:effectLst/>
                        </a:rPr>
                        <a:t>Trauma,</a:t>
                      </a:r>
                      <a:r>
                        <a:rPr lang="en-US" sz="1400" baseline="0" dirty="0" smtClean="0">
                          <a:effectLst/>
                        </a:rPr>
                        <a:t> Shock….</a:t>
                      </a:r>
                      <a:endParaRPr lang="en-US" sz="600" dirty="0">
                        <a:effectLst/>
                      </a:endParaRPr>
                    </a:p>
                    <a:p>
                      <a:pPr marL="0" marR="0">
                        <a:lnSpc>
                          <a:spcPct val="115000"/>
                        </a:lnSpc>
                        <a:spcBef>
                          <a:spcPts val="0"/>
                        </a:spcBef>
                        <a:spcAft>
                          <a:spcPts val="0"/>
                        </a:spcAft>
                      </a:pPr>
                      <a:r>
                        <a:rPr lang="en-US" sz="1400" dirty="0">
                          <a:effectLst/>
                        </a:rPr>
                        <a:t> </a:t>
                      </a:r>
                      <a:endParaRPr lang="en-US" sz="600" dirty="0">
                        <a:effectLst/>
                      </a:endParaRPr>
                    </a:p>
                    <a:p>
                      <a:pPr marL="0" marR="0">
                        <a:lnSpc>
                          <a:spcPct val="115000"/>
                        </a:lnSpc>
                        <a:spcBef>
                          <a:spcPts val="0"/>
                        </a:spcBef>
                        <a:spcAft>
                          <a:spcPts val="0"/>
                        </a:spcAft>
                      </a:pPr>
                      <a:r>
                        <a:rPr lang="en-US" sz="1400" dirty="0">
                          <a:effectLst/>
                        </a:rPr>
                        <a:t>Negative Thoughts</a:t>
                      </a:r>
                      <a:endParaRPr lang="en-US" sz="600" dirty="0">
                        <a:effectLst/>
                      </a:endParaRPr>
                    </a:p>
                    <a:p>
                      <a:pPr marL="0" marR="0">
                        <a:lnSpc>
                          <a:spcPct val="115000"/>
                        </a:lnSpc>
                        <a:spcBef>
                          <a:spcPts val="0"/>
                        </a:spcBef>
                        <a:spcAft>
                          <a:spcPts val="0"/>
                        </a:spcAft>
                      </a:pPr>
                      <a:r>
                        <a:rPr lang="en-US" sz="1400" dirty="0">
                          <a:effectLst/>
                        </a:rPr>
                        <a:t> </a:t>
                      </a:r>
                      <a:endParaRPr lang="en-US" sz="600" dirty="0">
                        <a:effectLst/>
                      </a:endParaRPr>
                    </a:p>
                    <a:p>
                      <a:pPr marL="0" marR="0">
                        <a:lnSpc>
                          <a:spcPct val="115000"/>
                        </a:lnSpc>
                        <a:spcBef>
                          <a:spcPts val="0"/>
                        </a:spcBef>
                        <a:spcAft>
                          <a:spcPts val="0"/>
                        </a:spcAft>
                      </a:pPr>
                      <a:r>
                        <a:rPr lang="en-US" sz="1400" b="1" dirty="0" smtClean="0">
                          <a:effectLst/>
                        </a:rPr>
                        <a:t>Negative</a:t>
                      </a:r>
                      <a:r>
                        <a:rPr lang="en-US" sz="1400" b="1" baseline="0" dirty="0" smtClean="0">
                          <a:effectLst/>
                        </a:rPr>
                        <a:t> </a:t>
                      </a:r>
                      <a:r>
                        <a:rPr lang="en-US" sz="1400" dirty="0" smtClean="0">
                          <a:effectLst/>
                        </a:rPr>
                        <a:t>Emotions</a:t>
                      </a:r>
                      <a:endParaRPr lang="en-US" sz="600" dirty="0">
                        <a:effectLst/>
                      </a:endParaRPr>
                    </a:p>
                    <a:p>
                      <a:pPr marL="0" marR="0">
                        <a:lnSpc>
                          <a:spcPct val="115000"/>
                        </a:lnSpc>
                        <a:spcBef>
                          <a:spcPts val="0"/>
                        </a:spcBef>
                        <a:spcAft>
                          <a:spcPts val="0"/>
                        </a:spcAft>
                      </a:pPr>
                      <a:r>
                        <a:rPr lang="en-US" sz="1400" dirty="0">
                          <a:effectLst/>
                        </a:rPr>
                        <a:t> </a:t>
                      </a:r>
                      <a:endParaRPr lang="en-US" sz="600" dirty="0">
                        <a:effectLst/>
                      </a:endParaRPr>
                    </a:p>
                    <a:p>
                      <a:pPr marL="0" marR="0">
                        <a:lnSpc>
                          <a:spcPct val="115000"/>
                        </a:lnSpc>
                        <a:spcBef>
                          <a:spcPts val="0"/>
                        </a:spcBef>
                        <a:spcAft>
                          <a:spcPts val="0"/>
                        </a:spcAft>
                      </a:pPr>
                      <a:r>
                        <a:rPr lang="en-US" sz="1400" b="1" dirty="0" smtClean="0">
                          <a:effectLst/>
                        </a:rPr>
                        <a:t>Negative</a:t>
                      </a:r>
                      <a:r>
                        <a:rPr lang="en-US" sz="1400" b="1" baseline="0" dirty="0" smtClean="0">
                          <a:effectLst/>
                        </a:rPr>
                        <a:t> </a:t>
                      </a:r>
                      <a:r>
                        <a:rPr lang="en-US" sz="1400" dirty="0" smtClean="0">
                          <a:effectLst/>
                        </a:rPr>
                        <a:t>Sensations</a:t>
                      </a:r>
                      <a:endParaRPr lang="en-US" sz="600" dirty="0">
                        <a:effectLst/>
                      </a:endParaRP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r>
                        <a:rPr lang="en-US" sz="1400" b="1" dirty="0" smtClean="0">
                          <a:effectLst/>
                        </a:rPr>
                        <a:t>Negative</a:t>
                      </a:r>
                      <a:r>
                        <a:rPr lang="en-US" sz="1400" b="1" baseline="0" dirty="0" smtClean="0">
                          <a:effectLst/>
                        </a:rPr>
                        <a:t> </a:t>
                      </a:r>
                      <a:r>
                        <a:rPr lang="en-US" sz="1400" dirty="0" smtClean="0">
                          <a:effectLst/>
                        </a:rPr>
                        <a:t>Images</a:t>
                      </a:r>
                      <a:endParaRPr lang="en-US" sz="600" dirty="0">
                        <a:effectLst/>
                        <a:latin typeface="Calibri"/>
                        <a:ea typeface="Calibri"/>
                        <a:cs typeface="Times New Roman"/>
                      </a:endParaRPr>
                    </a:p>
                  </a:txBody>
                  <a:tcPr marL="35228" marR="35228" marT="0" marB="0"/>
                </a:tc>
              </a:tr>
            </a:tbl>
          </a:graphicData>
        </a:graphic>
      </p:graphicFrame>
      <p:sp>
        <p:nvSpPr>
          <p:cNvPr id="7" name="Curved Up Arrow 6"/>
          <p:cNvSpPr/>
          <p:nvPr/>
        </p:nvSpPr>
        <p:spPr>
          <a:xfrm>
            <a:off x="3691666" y="5029200"/>
            <a:ext cx="1862138" cy="8921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Curved Down Arrow 7"/>
          <p:cNvSpPr/>
          <p:nvPr/>
        </p:nvSpPr>
        <p:spPr>
          <a:xfrm flipH="1">
            <a:off x="3657600" y="293687"/>
            <a:ext cx="1806575" cy="8921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152400" y="5475287"/>
            <a:ext cx="8839200" cy="1323439"/>
          </a:xfrm>
          <a:prstGeom prst="rect">
            <a:avLst/>
          </a:prstGeom>
          <a:noFill/>
        </p:spPr>
        <p:txBody>
          <a:bodyPr wrap="square" rtlCol="0">
            <a:spAutoFit/>
          </a:bodyPr>
          <a:lstStyle/>
          <a:p>
            <a:r>
              <a:rPr lang="en-US" sz="4000" dirty="0" smtClean="0">
                <a:solidFill>
                  <a:srgbClr val="FFC000"/>
                </a:solidFill>
                <a:effectLst>
                  <a:outerShdw blurRad="38100" dist="38100" dir="2700000" algn="tl">
                    <a:srgbClr val="000000">
                      <a:alpha val="43137"/>
                    </a:srgbClr>
                  </a:outerShdw>
                </a:effectLst>
                <a:latin typeface="Freehand" panose="02000606080000090004" pitchFamily="2" charset="0"/>
              </a:rPr>
              <a:t>Helps you to hang on to the good stuff and let go of the bad stuff</a:t>
            </a:r>
            <a:endParaRPr lang="en-US" sz="4000" dirty="0">
              <a:solidFill>
                <a:srgbClr val="FFC000"/>
              </a:solidFill>
              <a:effectLst>
                <a:outerShdw blurRad="38100" dist="38100" dir="2700000" algn="tl">
                  <a:srgbClr val="000000">
                    <a:alpha val="43137"/>
                  </a:srgbClr>
                </a:outerShdw>
              </a:effectLst>
              <a:latin typeface="Freehand" panose="02000606080000090004" pitchFamily="2" charset="0"/>
            </a:endParaRPr>
          </a:p>
        </p:txBody>
      </p:sp>
    </p:spTree>
    <p:extLst>
      <p:ext uri="{BB962C8B-B14F-4D97-AF65-F5344CB8AC3E}">
        <p14:creationId xmlns:p14="http://schemas.microsoft.com/office/powerpoint/2010/main" val="2177170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152400"/>
            <a:ext cx="4572000" cy="1815882"/>
          </a:xfrm>
          <a:prstGeom prst="rect">
            <a:avLst/>
          </a:prstGeom>
        </p:spPr>
        <p:txBody>
          <a:bodyPr>
            <a:spAutoFit/>
          </a:bodyPr>
          <a:lstStyle/>
          <a:p>
            <a:endParaRPr lang="en-US" sz="2800" dirty="0" smtClean="0">
              <a:solidFill>
                <a:prstClr val="black"/>
              </a:solidFill>
            </a:endParaRPr>
          </a:p>
          <a:p>
            <a:endParaRPr lang="en-US" sz="2800" dirty="0">
              <a:solidFill>
                <a:prstClr val="black"/>
              </a:solidFill>
            </a:endParaRPr>
          </a:p>
          <a:p>
            <a:endParaRPr lang="en-US" sz="2800" dirty="0" smtClean="0">
              <a:solidFill>
                <a:prstClr val="black"/>
              </a:solidFill>
            </a:endParaRPr>
          </a:p>
          <a:p>
            <a:endParaRPr lang="en-US" sz="2800" dirty="0">
              <a:solidFill>
                <a:prstClr val="black"/>
              </a:solidFill>
            </a:endParaRPr>
          </a:p>
        </p:txBody>
      </p:sp>
      <p:sp>
        <p:nvSpPr>
          <p:cNvPr id="3" name="TextBox 2"/>
          <p:cNvSpPr txBox="1"/>
          <p:nvPr/>
        </p:nvSpPr>
        <p:spPr>
          <a:xfrm>
            <a:off x="0" y="6096000"/>
            <a:ext cx="9144000" cy="707886"/>
          </a:xfrm>
          <a:prstGeom prst="rect">
            <a:avLst/>
          </a:prstGeom>
          <a:noFill/>
        </p:spPr>
        <p:txBody>
          <a:bodyPr wrap="square" rtlCol="0">
            <a:spAutoFit/>
          </a:bodyPr>
          <a:lstStyle/>
          <a:p>
            <a:r>
              <a:rPr lang="en-US" sz="4000" b="1" dirty="0" smtClean="0">
                <a:solidFill>
                  <a:prstClr val="black"/>
                </a:solidFill>
                <a:latin typeface="Freehand" panose="02000606080000090004" pitchFamily="2" charset="0"/>
              </a:rPr>
              <a:t>Healing Meditation</a:t>
            </a:r>
            <a:r>
              <a:rPr lang="en-US" sz="3200" dirty="0" smtClean="0">
                <a:solidFill>
                  <a:prstClr val="black"/>
                </a:solidFill>
                <a:latin typeface="Freehand" panose="02000606080000090004" pitchFamily="2" charset="0"/>
              </a:rPr>
              <a:t>:  God is the God who heals</a:t>
            </a:r>
            <a:endParaRPr lang="en-US" sz="3200" dirty="0">
              <a:solidFill>
                <a:prstClr val="black"/>
              </a:solidFill>
              <a:latin typeface="Freehand" panose="02000606080000090004"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400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31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499" y="43927"/>
            <a:ext cx="2438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004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00400"/>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33400"/>
            <a:ext cx="8763000" cy="6555641"/>
          </a:xfrm>
          <a:prstGeom prst="rect">
            <a:avLst/>
          </a:prstGeom>
          <a:noFill/>
        </p:spPr>
        <p:txBody>
          <a:bodyPr wrap="square" rtlCol="0">
            <a:spAutoFit/>
          </a:bodyPr>
          <a:lstStyle/>
          <a:p>
            <a:pPr algn="ctr"/>
            <a:r>
              <a:rPr lang="en-US" sz="2800" i="1" dirty="0" smtClean="0">
                <a:latin typeface="Forte" panose="03060902040502070203" pitchFamily="66" charset="0"/>
              </a:rPr>
              <a:t>I agree</a:t>
            </a:r>
          </a:p>
          <a:p>
            <a:pPr algn="ctr"/>
            <a:r>
              <a:rPr lang="en-US" sz="2800" i="1" dirty="0" smtClean="0">
                <a:latin typeface="Forte" panose="03060902040502070203" pitchFamily="66" charset="0"/>
              </a:rPr>
              <a:t>with God</a:t>
            </a:r>
          </a:p>
          <a:p>
            <a:pPr algn="ctr"/>
            <a:endParaRPr lang="en-US" sz="2800" i="1" dirty="0">
              <a:latin typeface="Forte" panose="03060902040502070203" pitchFamily="66" charset="0"/>
            </a:endParaRPr>
          </a:p>
          <a:p>
            <a:pPr algn="ctr"/>
            <a:r>
              <a:rPr lang="en-US" sz="2800" i="1" dirty="0" smtClean="0">
                <a:latin typeface="Forte" panose="03060902040502070203" pitchFamily="66" charset="0"/>
              </a:rPr>
              <a:t>I affirm it </a:t>
            </a:r>
          </a:p>
          <a:p>
            <a:pPr algn="ctr"/>
            <a:r>
              <a:rPr lang="en-US" sz="2800" i="1" dirty="0" smtClean="0">
                <a:latin typeface="Forte" panose="03060902040502070203" pitchFamily="66" charset="0"/>
              </a:rPr>
              <a:t>as true</a:t>
            </a:r>
          </a:p>
          <a:p>
            <a:r>
              <a:rPr lang="en-US" sz="2800" i="1" dirty="0" smtClean="0">
                <a:latin typeface="Forte" panose="03060902040502070203" pitchFamily="66" charset="0"/>
              </a:rPr>
              <a:t>I accept </a:t>
            </a:r>
            <a:r>
              <a:rPr lang="en-US" sz="2800" dirty="0" smtClean="0">
                <a:latin typeface="Forte" panose="03060902040502070203" pitchFamily="66" charset="0"/>
              </a:rPr>
              <a:t>he has done			I accept he will do</a:t>
            </a:r>
          </a:p>
          <a:p>
            <a:r>
              <a:rPr lang="en-US" sz="2800" i="1" dirty="0" smtClean="0">
                <a:latin typeface="Forte" panose="03060902040502070203" pitchFamily="66" charset="0"/>
              </a:rPr>
              <a:t>what </a:t>
            </a:r>
            <a:r>
              <a:rPr lang="en-US" sz="2800" dirty="0" smtClean="0">
                <a:latin typeface="Forte" panose="03060902040502070203" pitchFamily="66" charset="0"/>
              </a:rPr>
              <a:t>he has said 				what he has said</a:t>
            </a:r>
          </a:p>
          <a:p>
            <a:r>
              <a:rPr lang="en-US" sz="2800" dirty="0" smtClean="0">
                <a:latin typeface="Forte" panose="03060902040502070203" pitchFamily="66" charset="0"/>
              </a:rPr>
              <a:t>he has </a:t>
            </a:r>
            <a:r>
              <a:rPr lang="en-US" sz="2800" i="1" dirty="0" smtClean="0">
                <a:latin typeface="Forte" panose="03060902040502070203" pitchFamily="66" charset="0"/>
              </a:rPr>
              <a:t>done					he will do</a:t>
            </a:r>
          </a:p>
          <a:p>
            <a:endParaRPr lang="en-US" sz="2800" i="1" dirty="0">
              <a:latin typeface="Forte" panose="03060902040502070203" pitchFamily="66" charset="0"/>
            </a:endParaRPr>
          </a:p>
          <a:p>
            <a:pPr algn="ctr"/>
            <a:r>
              <a:rPr lang="en-US" sz="2800" i="1" dirty="0" smtClean="0">
                <a:latin typeface="Forte" panose="03060902040502070203" pitchFamily="66" charset="0"/>
              </a:rPr>
              <a:t>Let it be</a:t>
            </a:r>
          </a:p>
          <a:p>
            <a:pPr algn="ctr"/>
            <a:endParaRPr lang="en-US" sz="2800" i="1" dirty="0">
              <a:latin typeface="Forte" panose="03060902040502070203" pitchFamily="66" charset="0"/>
            </a:endParaRPr>
          </a:p>
          <a:p>
            <a:pPr algn="ctr"/>
            <a:r>
              <a:rPr lang="en-US" sz="2800" i="1" dirty="0" smtClean="0">
                <a:latin typeface="Forte" panose="03060902040502070203" pitchFamily="66" charset="0"/>
              </a:rPr>
              <a:t>So be it</a:t>
            </a:r>
          </a:p>
          <a:p>
            <a:pPr algn="ctr"/>
            <a:endParaRPr lang="en-US" sz="2800" i="1" dirty="0">
              <a:latin typeface="Forte" panose="03060902040502070203" pitchFamily="66" charset="0"/>
            </a:endParaRPr>
          </a:p>
          <a:p>
            <a:pPr algn="ctr"/>
            <a:r>
              <a:rPr lang="en-US" sz="2800" i="1" dirty="0" smtClean="0">
                <a:latin typeface="Forte" panose="03060902040502070203" pitchFamily="66" charset="0"/>
              </a:rPr>
              <a:t>Make it so</a:t>
            </a:r>
            <a:endParaRPr lang="en-US" sz="2800" i="1" dirty="0">
              <a:latin typeface="Forte" panose="03060902040502070203" pitchFamily="66" charset="0"/>
            </a:endParaRPr>
          </a:p>
          <a:p>
            <a:pPr algn="ctr"/>
            <a:endParaRPr lang="en-US" sz="2800" i="1" dirty="0" smtClean="0">
              <a:latin typeface="Forte" panose="03060902040502070203" pitchFamily="66" charset="0"/>
            </a:endParaRPr>
          </a:p>
        </p:txBody>
      </p:sp>
    </p:spTree>
    <p:extLst>
      <p:ext uri="{BB962C8B-B14F-4D97-AF65-F5344CB8AC3E}">
        <p14:creationId xmlns:p14="http://schemas.microsoft.com/office/powerpoint/2010/main" val="976079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8" y="762000"/>
            <a:ext cx="8991600" cy="838200"/>
          </a:xfrm>
        </p:spPr>
        <p:txBody>
          <a:bodyPr/>
          <a:lstStyle/>
          <a:p>
            <a:pPr marL="0" indent="0" algn="ctr">
              <a:buNone/>
            </a:pPr>
            <a:r>
              <a:rPr lang="en-US" dirty="0" smtClean="0">
                <a:solidFill>
                  <a:srgbClr val="FFC000"/>
                </a:solidFill>
              </a:rPr>
              <a:t/>
            </a:r>
            <a:br>
              <a:rPr lang="en-US" dirty="0" smtClean="0">
                <a:solidFill>
                  <a:srgbClr val="FFC000"/>
                </a:solidFill>
              </a:rPr>
            </a:br>
            <a:r>
              <a:rPr lang="en-US" dirty="0" smtClean="0">
                <a:solidFill>
                  <a:srgbClr val="FFC000"/>
                </a:solidFill>
              </a:rPr>
              <a:t>Faith &amp; Spiritual Practice</a:t>
            </a:r>
            <a:r>
              <a:rPr lang="en-US" dirty="0">
                <a:solidFill>
                  <a:srgbClr val="FFC000"/>
                </a:solidFill>
              </a:rPr>
              <a:t/>
            </a:r>
            <a:br>
              <a:rPr lang="en-US" dirty="0">
                <a:solidFill>
                  <a:srgbClr val="FFC000"/>
                </a:solidFill>
              </a:rPr>
            </a:br>
            <a:r>
              <a:rPr lang="en-US" dirty="0" smtClean="0">
                <a:solidFill>
                  <a:srgbClr val="FFC000"/>
                </a:solidFill>
              </a:rPr>
              <a:t>More Effective 80% of the Time!</a:t>
            </a:r>
            <a:r>
              <a:rPr lang="en-US" dirty="0">
                <a:solidFill>
                  <a:srgbClr val="FFC000"/>
                </a:solidFill>
              </a:rPr>
              <a:t/>
            </a:r>
            <a:br>
              <a:rPr lang="en-US" dirty="0">
                <a:solidFill>
                  <a:srgbClr val="FFC000"/>
                </a:solidFill>
              </a:rPr>
            </a:br>
            <a:r>
              <a:rPr lang="en-US" sz="1200" b="0" dirty="0">
                <a:solidFill>
                  <a:srgbClr val="FFC000"/>
                </a:solidFill>
              </a:rPr>
              <a:t>NIH Psychiatrist, David B. Larson in God: The Eviden</a:t>
            </a:r>
            <a:r>
              <a:rPr lang="en-US" sz="1200" dirty="0">
                <a:solidFill>
                  <a:srgbClr val="FFC000"/>
                </a:solidFill>
              </a:rPr>
              <a:t>ce</a:t>
            </a:r>
          </a:p>
        </p:txBody>
      </p:sp>
      <p:sp>
        <p:nvSpPr>
          <p:cNvPr id="3" name="Text Placeholder 2"/>
          <p:cNvSpPr>
            <a:spLocks noGrp="1"/>
          </p:cNvSpPr>
          <p:nvPr>
            <p:ph type="body" idx="1"/>
          </p:nvPr>
        </p:nvSpPr>
        <p:spPr>
          <a:xfrm>
            <a:off x="0" y="1600200"/>
            <a:ext cx="9144000" cy="5257800"/>
          </a:xfrm>
        </p:spPr>
        <p:txBody>
          <a:bodyPr>
            <a:normAutofit fontScale="47500" lnSpcReduction="20000"/>
          </a:bodyPr>
          <a:lstStyle/>
          <a:p>
            <a:pPr algn="l"/>
            <a:endParaRPr lang="en-US" sz="5100" dirty="0" smtClean="0">
              <a:latin typeface="Arial Black" panose="020B0A04020102020204" pitchFamily="34" charset="0"/>
            </a:endParaRPr>
          </a:p>
          <a:p>
            <a:pPr algn="l"/>
            <a:r>
              <a:rPr lang="en-US" sz="5100" dirty="0" smtClean="0">
                <a:latin typeface="Arial Black" panose="020B0A04020102020204" pitchFamily="34" charset="0"/>
              </a:rPr>
              <a:t>Decreases Alcohol Abuse</a:t>
            </a:r>
          </a:p>
          <a:p>
            <a:pPr algn="l"/>
            <a:endParaRPr lang="en-US" sz="5100" dirty="0">
              <a:latin typeface="Arial Black" panose="020B0A04020102020204" pitchFamily="34" charset="0"/>
            </a:endParaRPr>
          </a:p>
          <a:p>
            <a:pPr algn="l"/>
            <a:r>
              <a:rPr lang="en-US" sz="5100" dirty="0" smtClean="0">
                <a:latin typeface="Arial Black" panose="020B0A04020102020204" pitchFamily="34" charset="0"/>
              </a:rPr>
              <a:t>Decreases Depression, Anxiety and Stress</a:t>
            </a:r>
          </a:p>
          <a:p>
            <a:pPr algn="l"/>
            <a:endParaRPr lang="en-US" sz="5100" dirty="0">
              <a:latin typeface="Arial Black" panose="020B0A04020102020204" pitchFamily="34" charset="0"/>
            </a:endParaRPr>
          </a:p>
          <a:p>
            <a:pPr algn="l"/>
            <a:r>
              <a:rPr lang="en-US" sz="5100" dirty="0" smtClean="0">
                <a:latin typeface="Arial Black" panose="020B0A04020102020204" pitchFamily="34" charset="0"/>
              </a:rPr>
              <a:t>Decreases Divorce </a:t>
            </a:r>
          </a:p>
          <a:p>
            <a:pPr algn="l"/>
            <a:endParaRPr lang="en-US" sz="5100" dirty="0">
              <a:latin typeface="Arial Black" panose="020B0A04020102020204" pitchFamily="34" charset="0"/>
            </a:endParaRPr>
          </a:p>
          <a:p>
            <a:pPr algn="l"/>
            <a:r>
              <a:rPr lang="en-US" sz="5100" dirty="0" smtClean="0">
                <a:latin typeface="Arial Black" panose="020B0A04020102020204" pitchFamily="34" charset="0"/>
              </a:rPr>
              <a:t>Increases Marital and Sexual Satisfaction</a:t>
            </a:r>
          </a:p>
          <a:p>
            <a:pPr algn="l"/>
            <a:endParaRPr lang="en-US" sz="5100" dirty="0">
              <a:latin typeface="Arial Black" panose="020B0A04020102020204" pitchFamily="34" charset="0"/>
            </a:endParaRPr>
          </a:p>
          <a:p>
            <a:pPr algn="l"/>
            <a:r>
              <a:rPr lang="en-US" sz="5100" dirty="0" smtClean="0">
                <a:latin typeface="Arial Black" panose="020B0A04020102020204" pitchFamily="34" charset="0"/>
              </a:rPr>
              <a:t>Increases Overall Happiness and Psychological Well Being &amp; Longevity</a:t>
            </a:r>
          </a:p>
          <a:p>
            <a:pPr algn="l"/>
            <a:endParaRPr lang="en-US" dirty="0">
              <a:latin typeface="Arial Black" panose="020B0A04020102020204" pitchFamily="34" charset="0"/>
            </a:endParaRPr>
          </a:p>
          <a:p>
            <a:pPr algn="l"/>
            <a:endParaRPr lang="en-US" dirty="0" smtClean="0">
              <a:latin typeface="Arial Black" panose="020B0A04020102020204" pitchFamily="34" charset="0"/>
            </a:endParaRPr>
          </a:p>
          <a:p>
            <a:pPr algn="l"/>
            <a:r>
              <a:rPr lang="en-US" dirty="0" smtClean="0">
                <a:latin typeface="Arial Black" panose="020B0A04020102020204" pitchFamily="34" charset="0"/>
              </a:rPr>
              <a:t>Studies cited on pages 183ff in Glynn, P. (1997).  </a:t>
            </a:r>
            <a:r>
              <a:rPr lang="en-US" i="1" dirty="0" smtClean="0">
                <a:latin typeface="Arial Black" panose="020B0A04020102020204" pitchFamily="34" charset="0"/>
              </a:rPr>
              <a:t>God The Evidence:  The Reconciliation of Faith and Reason in a </a:t>
            </a:r>
            <a:r>
              <a:rPr lang="en-US" i="1" dirty="0" err="1" smtClean="0">
                <a:latin typeface="Arial Black" panose="020B0A04020102020204" pitchFamily="34" charset="0"/>
              </a:rPr>
              <a:t>Postsecular</a:t>
            </a:r>
            <a:r>
              <a:rPr lang="en-US" i="1" dirty="0" smtClean="0">
                <a:latin typeface="Arial Black" panose="020B0A04020102020204" pitchFamily="34" charset="0"/>
              </a:rPr>
              <a:t> World.   Also, Newberg  (2009) p.28, 140</a:t>
            </a:r>
            <a:endParaRPr lang="en-US" dirty="0" smtClean="0">
              <a:latin typeface="Arial Black" panose="020B0A04020102020204" pitchFamily="34" charset="0"/>
            </a:endParaRPr>
          </a:p>
          <a:p>
            <a:pPr algn="l"/>
            <a:endParaRPr lang="en-US" dirty="0">
              <a:latin typeface="Arial Black" panose="020B0A04020102020204" pitchFamily="34" charset="0"/>
            </a:endParaRPr>
          </a:p>
        </p:txBody>
      </p:sp>
    </p:spTree>
    <p:extLst>
      <p:ext uri="{BB962C8B-B14F-4D97-AF65-F5344CB8AC3E}">
        <p14:creationId xmlns:p14="http://schemas.microsoft.com/office/powerpoint/2010/main" val="2999286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5800"/>
            <a:ext cx="5715000" cy="6001643"/>
          </a:xfrm>
          <a:prstGeom prst="rect">
            <a:avLst/>
          </a:prstGeom>
        </p:spPr>
        <p:txBody>
          <a:bodyPr wrap="square">
            <a:spAutoFit/>
          </a:bodyPr>
          <a:lstStyle/>
          <a:p>
            <a:pPr lvl="0" algn="ctr"/>
            <a:r>
              <a:rPr lang="en-US" sz="4800" b="1" dirty="0">
                <a:solidFill>
                  <a:srgbClr val="0070C0"/>
                </a:solidFill>
                <a:effectLst>
                  <a:outerShdw blurRad="38100" dist="38100" dir="2700000" algn="tl">
                    <a:srgbClr val="000000">
                      <a:alpha val="43137"/>
                    </a:srgbClr>
                  </a:outerShdw>
                </a:effectLst>
              </a:rPr>
              <a:t>“The Christian ideal has not been tried and found wanting; it has been found difficult and left untried” – G. K. Chesterton</a:t>
            </a:r>
          </a:p>
        </p:txBody>
      </p:sp>
    </p:spTree>
    <p:extLst>
      <p:ext uri="{BB962C8B-B14F-4D97-AF65-F5344CB8AC3E}">
        <p14:creationId xmlns:p14="http://schemas.microsoft.com/office/powerpoint/2010/main" val="2159206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1"/>
            <a:ext cx="9144000" cy="7171194"/>
          </a:xfrm>
          <a:prstGeom prst="rect">
            <a:avLst/>
          </a:prstGeom>
        </p:spPr>
        <p:txBody>
          <a:bodyPr wrap="square">
            <a:spAutoFit/>
          </a:bodyPr>
          <a:lstStyle/>
          <a:p>
            <a:endParaRPr lang="en-US" dirty="0" smtClean="0">
              <a:solidFill>
                <a:prstClr val="black"/>
              </a:solidFill>
            </a:endParaRPr>
          </a:p>
          <a:p>
            <a:endParaRPr lang="en-US" dirty="0">
              <a:solidFill>
                <a:prstClr val="black"/>
              </a:solidFill>
            </a:endParaRPr>
          </a:p>
          <a:p>
            <a:pPr algn="ctr"/>
            <a:r>
              <a:rPr lang="en-US" sz="4000" b="1" i="1" dirty="0" smtClean="0">
                <a:solidFill>
                  <a:srgbClr val="FFC000"/>
                </a:solidFill>
                <a:effectLst>
                  <a:outerShdw blurRad="38100" dist="38100" dir="2700000" algn="tl">
                    <a:srgbClr val="000000">
                      <a:alpha val="43137"/>
                    </a:srgbClr>
                  </a:outerShdw>
                </a:effectLst>
                <a:latin typeface="Freehand" panose="02000606080000090004" pitchFamily="2" charset="0"/>
              </a:rPr>
              <a:t>The Transformation of the Mind</a:t>
            </a:r>
          </a:p>
          <a:p>
            <a:r>
              <a:rPr lang="en-US" sz="2400" dirty="0" smtClean="0">
                <a:solidFill>
                  <a:prstClr val="black"/>
                </a:solidFill>
              </a:rPr>
              <a:t>(Prov.23:7)  As a man thinks within himself/so he is</a:t>
            </a:r>
          </a:p>
          <a:p>
            <a:r>
              <a:rPr lang="en-US" sz="2400" dirty="0" smtClean="0">
                <a:solidFill>
                  <a:prstClr val="black"/>
                </a:solidFill>
              </a:rPr>
              <a:t>(</a:t>
            </a:r>
            <a:r>
              <a:rPr lang="en-US" sz="2400" dirty="0">
                <a:solidFill>
                  <a:prstClr val="black"/>
                </a:solidFill>
              </a:rPr>
              <a:t>Col 3:1) Therefore if you have been raised up with Christ, keep seeking the things above, where Christ is, seated at the right hand of God.</a:t>
            </a:r>
          </a:p>
          <a:p>
            <a:r>
              <a:rPr lang="en-US" sz="2400" dirty="0">
                <a:solidFill>
                  <a:prstClr val="black"/>
                </a:solidFill>
              </a:rPr>
              <a:t>(Col 3:2) Set your mind on the things above, not on the things that are on earth.</a:t>
            </a:r>
          </a:p>
          <a:p>
            <a:r>
              <a:rPr lang="en-US" sz="2400" dirty="0" smtClean="0">
                <a:solidFill>
                  <a:prstClr val="black"/>
                </a:solidFill>
              </a:rPr>
              <a:t>(</a:t>
            </a:r>
            <a:r>
              <a:rPr lang="en-US" sz="2400" dirty="0">
                <a:solidFill>
                  <a:prstClr val="black"/>
                </a:solidFill>
              </a:rPr>
              <a:t>Rom 8:5) For those who </a:t>
            </a:r>
            <a:r>
              <a:rPr lang="en-US" sz="2400" dirty="0" smtClean="0">
                <a:solidFill>
                  <a:prstClr val="black"/>
                </a:solidFill>
              </a:rPr>
              <a:t>…are </a:t>
            </a:r>
            <a:r>
              <a:rPr lang="en-US" sz="2400" dirty="0">
                <a:solidFill>
                  <a:prstClr val="black"/>
                </a:solidFill>
              </a:rPr>
              <a:t>according to the </a:t>
            </a:r>
            <a:r>
              <a:rPr lang="en-US" sz="2400" dirty="0" smtClean="0">
                <a:solidFill>
                  <a:prstClr val="black"/>
                </a:solidFill>
              </a:rPr>
              <a:t>Spirit (set their minds on) the </a:t>
            </a:r>
            <a:r>
              <a:rPr lang="en-US" sz="2400" dirty="0">
                <a:solidFill>
                  <a:prstClr val="black"/>
                </a:solidFill>
              </a:rPr>
              <a:t>things of the Spirit.</a:t>
            </a:r>
          </a:p>
          <a:p>
            <a:r>
              <a:rPr lang="en-US" sz="2400" dirty="0">
                <a:solidFill>
                  <a:prstClr val="black"/>
                </a:solidFill>
              </a:rPr>
              <a:t>(Rom </a:t>
            </a:r>
            <a:r>
              <a:rPr lang="en-US" sz="2400" dirty="0" smtClean="0">
                <a:solidFill>
                  <a:prstClr val="black"/>
                </a:solidFill>
              </a:rPr>
              <a:t>8:6-8) “…the </a:t>
            </a:r>
            <a:r>
              <a:rPr lang="en-US" sz="2400" dirty="0">
                <a:solidFill>
                  <a:prstClr val="black"/>
                </a:solidFill>
              </a:rPr>
              <a:t>mind set on the Spirit is life and </a:t>
            </a:r>
            <a:r>
              <a:rPr lang="en-US" sz="2400" dirty="0" smtClean="0">
                <a:solidFill>
                  <a:prstClr val="black"/>
                </a:solidFill>
              </a:rPr>
              <a:t>peace”</a:t>
            </a:r>
          </a:p>
          <a:p>
            <a:r>
              <a:rPr lang="en-US" sz="2400" dirty="0" smtClean="0">
                <a:solidFill>
                  <a:prstClr val="black"/>
                </a:solidFill>
              </a:rPr>
              <a:t>(</a:t>
            </a:r>
            <a:r>
              <a:rPr lang="en-US" sz="2400" dirty="0">
                <a:solidFill>
                  <a:prstClr val="black"/>
                </a:solidFill>
              </a:rPr>
              <a:t>Rom 12:2) And do not be conformed to this world, but be transformed by the renewing of your </a:t>
            </a:r>
            <a:r>
              <a:rPr lang="en-US" sz="2400" dirty="0" smtClean="0">
                <a:solidFill>
                  <a:prstClr val="black"/>
                </a:solidFill>
              </a:rPr>
              <a:t>mind…”</a:t>
            </a:r>
          </a:p>
          <a:p>
            <a:r>
              <a:rPr lang="en-US" sz="2400" dirty="0" smtClean="0">
                <a:solidFill>
                  <a:prstClr val="black"/>
                </a:solidFill>
              </a:rPr>
              <a:t>(</a:t>
            </a:r>
            <a:r>
              <a:rPr lang="en-US" sz="2400" dirty="0" err="1" smtClean="0">
                <a:solidFill>
                  <a:prstClr val="black"/>
                </a:solidFill>
              </a:rPr>
              <a:t>Heb</a:t>
            </a:r>
            <a:r>
              <a:rPr lang="en-US" sz="2400" dirty="0" smtClean="0">
                <a:solidFill>
                  <a:prstClr val="black"/>
                </a:solidFill>
              </a:rPr>
              <a:t> 12:2)  Fix our eyes on Jesus, the author and </a:t>
            </a:r>
            <a:r>
              <a:rPr lang="en-US" sz="2400" dirty="0" err="1" smtClean="0">
                <a:solidFill>
                  <a:prstClr val="black"/>
                </a:solidFill>
              </a:rPr>
              <a:t>perfecter</a:t>
            </a:r>
            <a:r>
              <a:rPr lang="en-US" sz="2400" dirty="0" smtClean="0">
                <a:solidFill>
                  <a:prstClr val="black"/>
                </a:solidFill>
              </a:rPr>
              <a:t> of our faith</a:t>
            </a:r>
          </a:p>
          <a:p>
            <a:r>
              <a:rPr lang="en-US" sz="2400" dirty="0" smtClean="0">
                <a:solidFill>
                  <a:prstClr val="black"/>
                </a:solidFill>
              </a:rPr>
              <a:t>(</a:t>
            </a:r>
            <a:r>
              <a:rPr lang="en-US" sz="2400" dirty="0">
                <a:solidFill>
                  <a:prstClr val="black"/>
                </a:solidFill>
              </a:rPr>
              <a:t>2 Cor.3:18) And we all, who with unveiled faces </a:t>
            </a:r>
            <a:r>
              <a:rPr lang="en-US" sz="2400" dirty="0" smtClean="0">
                <a:solidFill>
                  <a:prstClr val="black"/>
                </a:solidFill>
              </a:rPr>
              <a:t>contemplate </a:t>
            </a:r>
            <a:r>
              <a:rPr lang="en-US" sz="2400" dirty="0">
                <a:solidFill>
                  <a:prstClr val="black"/>
                </a:solidFill>
              </a:rPr>
              <a:t>the Lord’s glory, are being transformed into his image with ever-increasing glory, which comes from the Lord, who is the Spirit.</a:t>
            </a:r>
          </a:p>
        </p:txBody>
      </p:sp>
    </p:spTree>
    <p:extLst>
      <p:ext uri="{BB962C8B-B14F-4D97-AF65-F5344CB8AC3E}">
        <p14:creationId xmlns:p14="http://schemas.microsoft.com/office/powerpoint/2010/main" val="17715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95600"/>
            <a:ext cx="8382000" cy="3724096"/>
          </a:xfrm>
          <a:prstGeom prst="rect">
            <a:avLst/>
          </a:prstGeom>
          <a:noFill/>
        </p:spPr>
        <p:txBody>
          <a:bodyPr wrap="square" rtlCol="0">
            <a:spAutoFit/>
          </a:bodyPr>
          <a:lstStyle/>
          <a:p>
            <a:pPr algn="ctr"/>
            <a:r>
              <a:rPr lang="en-US" sz="3200" b="1" i="1" dirty="0" smtClean="0">
                <a:solidFill>
                  <a:prstClr val="black"/>
                </a:solidFill>
              </a:rPr>
              <a:t>What is my </a:t>
            </a:r>
            <a:r>
              <a:rPr lang="en-US" sz="3200" b="1" i="1" dirty="0" smtClean="0">
                <a:solidFill>
                  <a:srgbClr val="FFC000"/>
                </a:solidFill>
                <a:effectLst>
                  <a:outerShdw blurRad="38100" dist="38100" dir="2700000" algn="tl">
                    <a:srgbClr val="000000">
                      <a:alpha val="43137"/>
                    </a:srgbClr>
                  </a:outerShdw>
                </a:effectLst>
              </a:rPr>
              <a:t>“MIND?” Not Just the Brain…heart, spirit, </a:t>
            </a:r>
            <a:r>
              <a:rPr lang="en-US" sz="3200" b="1" i="1" dirty="0" err="1" smtClean="0">
                <a:solidFill>
                  <a:srgbClr val="FFC000"/>
                </a:solidFill>
                <a:effectLst>
                  <a:outerShdw blurRad="38100" dist="38100" dir="2700000" algn="tl">
                    <a:srgbClr val="000000">
                      <a:alpha val="43137"/>
                    </a:srgbClr>
                  </a:outerShdw>
                </a:effectLst>
              </a:rPr>
              <a:t>innerperson</a:t>
            </a:r>
            <a:r>
              <a:rPr lang="en-US" sz="3200" b="1" i="1" dirty="0" smtClean="0">
                <a:solidFill>
                  <a:srgbClr val="FFC000"/>
                </a:solidFill>
                <a:effectLst>
                  <a:outerShdw blurRad="38100" dist="38100" dir="2700000" algn="tl">
                    <a:srgbClr val="000000">
                      <a:alpha val="43137"/>
                    </a:srgbClr>
                  </a:outerShdw>
                </a:effectLst>
              </a:rPr>
              <a:t>…</a:t>
            </a:r>
          </a:p>
          <a:p>
            <a:pPr algn="ctr"/>
            <a:endParaRPr lang="en-US" sz="3200" b="1" i="1" dirty="0" smtClean="0">
              <a:solidFill>
                <a:srgbClr val="FFC000"/>
              </a:solidFill>
              <a:effectLst>
                <a:outerShdw blurRad="38100" dist="38100" dir="2700000" algn="tl">
                  <a:srgbClr val="000000">
                    <a:alpha val="43137"/>
                  </a:srgbClr>
                </a:outerShdw>
              </a:effectLst>
            </a:endParaRPr>
          </a:p>
          <a:p>
            <a:pPr algn="ctr"/>
            <a:r>
              <a:rPr lang="en-US" sz="2800" b="1" i="1" dirty="0" err="1" smtClean="0">
                <a:solidFill>
                  <a:prstClr val="black"/>
                </a:solidFill>
                <a:latin typeface="Helvetica" panose="020B0604020202020204" pitchFamily="34" charset="0"/>
                <a:cs typeface="Helvetica" panose="020B0604020202020204" pitchFamily="34" charset="0"/>
              </a:rPr>
              <a:t>noús</a:t>
            </a:r>
            <a:r>
              <a:rPr lang="en-US" sz="2800" b="1" i="1" dirty="0" smtClean="0">
                <a:solidFill>
                  <a:prstClr val="black"/>
                </a:solidFill>
                <a:latin typeface="Helvetica" panose="020B0604020202020204" pitchFamily="34" charset="0"/>
                <a:cs typeface="Helvetica" panose="020B0604020202020204" pitchFamily="34" charset="0"/>
              </a:rPr>
              <a:t> – </a:t>
            </a:r>
            <a:r>
              <a:rPr lang="en-US" sz="2800" b="1" i="1" dirty="0">
                <a:solidFill>
                  <a:prstClr val="black"/>
                </a:solidFill>
                <a:latin typeface="Helvetica" panose="020B0604020202020204" pitchFamily="34" charset="0"/>
                <a:cs typeface="Helvetica" panose="020B0604020202020204" pitchFamily="34" charset="0"/>
              </a:rPr>
              <a:t>the God-given capacity of each person to </a:t>
            </a:r>
            <a:r>
              <a:rPr lang="en-US" sz="2800" b="1" i="1" dirty="0" smtClean="0">
                <a:solidFill>
                  <a:prstClr val="black"/>
                </a:solidFill>
                <a:latin typeface="Helvetica" panose="020B0604020202020204" pitchFamily="34" charset="0"/>
                <a:cs typeface="Helvetica" panose="020B0604020202020204" pitchFamily="34" charset="0"/>
              </a:rPr>
              <a:t>think, to reason; the mental </a:t>
            </a:r>
            <a:r>
              <a:rPr lang="en-US" sz="2800" b="1" i="1" dirty="0">
                <a:solidFill>
                  <a:prstClr val="black"/>
                </a:solidFill>
                <a:latin typeface="Helvetica" panose="020B0604020202020204" pitchFamily="34" charset="0"/>
                <a:cs typeface="Helvetica" panose="020B0604020202020204" pitchFamily="34" charset="0"/>
              </a:rPr>
              <a:t>capacity to exercise reflective thinking. For the believer, </a:t>
            </a:r>
            <a:r>
              <a:rPr lang="en-US" sz="2800" b="1" i="1" dirty="0" smtClean="0">
                <a:solidFill>
                  <a:prstClr val="black"/>
                </a:solidFill>
                <a:latin typeface="Helvetica" panose="020B0604020202020204" pitchFamily="34" charset="0"/>
                <a:cs typeface="Helvetica" panose="020B0604020202020204" pitchFamily="34" charset="0"/>
              </a:rPr>
              <a:t>(</a:t>
            </a:r>
            <a:r>
              <a:rPr lang="en-US" sz="2800" b="1" i="1" dirty="0" err="1">
                <a:solidFill>
                  <a:prstClr val="black"/>
                </a:solidFill>
                <a:latin typeface="Helvetica" panose="020B0604020202020204" pitchFamily="34" charset="0"/>
                <a:cs typeface="Helvetica" panose="020B0604020202020204" pitchFamily="34" charset="0"/>
              </a:rPr>
              <a:t>noús</a:t>
            </a:r>
            <a:r>
              <a:rPr lang="en-US" sz="2800" b="1" i="1" dirty="0">
                <a:solidFill>
                  <a:prstClr val="black"/>
                </a:solidFill>
                <a:latin typeface="Helvetica" panose="020B0604020202020204" pitchFamily="34" charset="0"/>
                <a:cs typeface="Helvetica" panose="020B0604020202020204" pitchFamily="34" charset="0"/>
              </a:rPr>
              <a:t>) </a:t>
            </a:r>
            <a:r>
              <a:rPr lang="en-US" sz="2800" b="1" i="1" u="sng" dirty="0">
                <a:solidFill>
                  <a:prstClr val="black"/>
                </a:solidFill>
                <a:latin typeface="Helvetica" panose="020B0604020202020204" pitchFamily="34" charset="0"/>
                <a:cs typeface="Helvetica" panose="020B0604020202020204" pitchFamily="34" charset="0"/>
              </a:rPr>
              <a:t>is the organ of receiving God's thoughts, through faith</a:t>
            </a:r>
            <a:r>
              <a:rPr lang="en-US" sz="2800" b="1" i="1" dirty="0" smtClean="0">
                <a:solidFill>
                  <a:prstClr val="black"/>
                </a:solidFill>
                <a:latin typeface="Helvetica" panose="020B0604020202020204" pitchFamily="34" charset="0"/>
                <a:cs typeface="Helvetica" panose="020B0604020202020204" pitchFamily="34" charset="0"/>
              </a:rPr>
              <a:t>. </a:t>
            </a:r>
            <a:r>
              <a:rPr lang="en-US" sz="2400" b="1" i="1" dirty="0" smtClean="0">
                <a:solidFill>
                  <a:prstClr val="black"/>
                </a:solidFill>
                <a:latin typeface="Helvetica" panose="020B0604020202020204" pitchFamily="34" charset="0"/>
                <a:cs typeface="Helvetica" panose="020B0604020202020204" pitchFamily="34" charset="0"/>
              </a:rPr>
              <a:t>Source:  Strong’s Concordance</a:t>
            </a:r>
            <a:endParaRPr lang="en-US" sz="2400" b="1" i="1" dirty="0">
              <a:solidFill>
                <a:prstClr val="black"/>
              </a:solidFill>
            </a:endParaRPr>
          </a:p>
        </p:txBody>
      </p:sp>
      <p:sp>
        <p:nvSpPr>
          <p:cNvPr id="4" name="AutoShape 2" descr="data:image/jpeg;base64,/9j/4AAQSkZJRgABAQAAAQABAAD/2wCEAAkGBxQTEhQUEhQVFBQUFBUUFBQUFBQUFBQVFBUXFhQUFBQYHCggGBolHBQUITEhJSkrLi4uFx8zODMsNyguLisBCgoKDg0OGxAQGiwcHSQuLCwsLCwsLCwsLCwsLCwsLCwsLCwsLCwsLCwsLCwsLCwsLCwsLCwsNywsLCw3Nzc3LP/AABEIAPAA0gMBIgACEQEDEQH/xAAcAAABBQEBAQAAAAAAAAAAAAAEAQIDBQYABwj/xAA4EAABAwMCBAQEBQQCAgMAAAABAAIDBBEhBRIGMUFREyJhcYGRobEjMkLB0RRicvAH4YKSFTNS/8QAGgEAAgMBAQAAAAAAAAAAAAAAAgMBBAUABv/EACkRAAICAQQBAwQCAwAAAAAAAAABAhEDBBIhMSIFMkETUWFxQqEjJDT/2gAMAwEAAhEDEQA/AKsFcXKIypzDdZZoD7lC1LQfzZRgGEPUTNHquOK2Rg6BRPbcdkS+QHkpY6Unmj/YJUupinNoj2WgjpQOaV8QQ/UD2FNDCQjI3HqixThOZTFC5WEog7go3OKLdCVG+ElRZNEAk9U7xfVSf0qjdThTwcTxyqT+oHdCbSEy/dRtO3BviglTseO6BYy6KiiF+66jkx+2/JTQ02clKxTIWySeOMDkp2EdUAZ+yUVHdCdZYhwSufZBRyJTJdDR1jZJVHIXWwE+UgKB2oW/Tf4qUjmQmR/YpUn/AMh/afouRUQDRUpKsI6ewJ9FMxoUrnBc52QolBVTEckFJA42v16LQGmBO4hdDTi9/kiWSiHGymlgERZuzcbiL2JHYHogauZoPlLj1HpfmL9bcrozih1pW9iwfc3VC56u4lcUypkdSNBoVfveI35B/KTzB7eq0P8ASN7LBUr9rmuHMOB+RXpNrqvqIU7Q/BNtUwN1OlbCEV4aTw1WHgUtNdRClI5qxMaXwlJxWvhQzoFbyQBRPp1KkcVngXTDTeis/BTQEW4igFlOiI4lMUtlDZNDHYTHuKIEaa+EobRwLuSF+cJX0xUQFuaJUQFRAp0klggZaooV9T3RbbBbCZJ1GZEE6oCHlqESiDuLDxFypfGK5FsIs17ZU4TKvjddTxjqk0OsLa+91LEhWOspWvQ0cB8SUW+K4/Mw3HseY/3ssBJU26m/sLfVenfZeX6owCV4Z0cefL4FaGkdqmUtSqdoM02UvJB53Frdb4XqDOVuy8x4Se3+ob4jgxozk4JbkC69PglY78rmu9iCl6u7oPS+2yRoT2s7rt67eqRaHWSFqTekL1xw1wTSwJ6ZIuIIXkIaUpKkkIKSVEkdZNvyj6aMFVDHXK0OiU9yOqHK9qsmPLLCk0ou6KzZw4T0Wk0yhDQFaCEKriw58/lHhCp6hRdI8/q+HCByWerdGcL4XsD4Aqyv00OHJTkx58HMlaIjnjLhni1TSEKtqYbLd8SUWy/lKw9a/Kt4Mm9WMlFIr3mygcVLO9V75rq0hLYRvCRQXXIqONfGFLvCaIinti75VYeOb6KdkWeybEUDxBq4p4936nHa3te3MrknJ0iJSUVbO1fUGsBaM97dT29lhp3AvcXg5JOOSJFWZBvvz+/ZML1o44bFRQyT3OwaKIbgRcAX59cWTquqc1zdri22bgkG9/8ApPkFsnHXOFW1EzXkAX+KYqb5Fu0uD1Lh3WDNH5jd7bXPcHIKszLdY/gp13SD+1v0JC1zWBZWeKjN0aGKTcUx4cl3lNXEpQwkbIoZ57KCaVBSTFEkQ2EyT3QsqRrrp9kdAEcH5gtvwtH5gsUxuQttwrKLhVtX7A4HodNyU10PTOU5V7Qz/wBeNGfPsVRzDCfZMm5J2o5xS3fYhdmU4ogBBwvKNbgsTZetcSTWFrLzfVItxWNom6NH+CMbLlV8sJBuCtLU6UeYCrpqF4/StZSTEtFRvd2SKw/o3dlymyKNpsSBinXKrZYI2tssjx2bhgHQF3yI/wC1rpXLJ8XDzR/4u+4TtO/8iE5/YzLac/BF8XBWmYaMQB7h+IIS50e6ba6SORzSwndcGVjmOBaQG+Ge9ll6RlnOHZGwwuk3BjSdrHPdy8rGjzON+gC0ZdlBFxWOppnXkli3tZRgv8SR3ihtC5sjXDeAS2aGJtwWnz3JINxFrUVMYw2m8PayolcHAvL9kkcBYLuPmaCJBkXBaBzJvTP4ZnLgGxOFyW7SLEFu24IOR+dgzbL2jqFI2GzS0AgtBxkEEc7g8jcFcSbTgbTwXnJ80d+nQhbhuljqSvPP+OdVHiMBvm7fmL/depGZZOr3LIaGmpwK9+nhROoArAvXAKvbHtIpZdPHZCPoBfl91oJY7ofwgOiPcBtKqOiHZENoh2Rm1Esgv0+67edtKo0PotDw5T2ISU1NnktDplFbKqanLaoniKtlzToqyghjRC1PTsco4vIzZvk5QzlToeZqdrt30WokR7MzxG24WBrIcr0fXYLtusDXR5KxtI6VGlF3FFbtUb2+inK5XyATwh2XIuyRcdQ/YmuCl5pzWWSyQCQFZ7iuLDD/AJD7LUzkBZXjGqG1gb0JJv64/ZO09uaFZq2MzzYbXcPQH4JabUvBkEjQ0ubuG1w3NcHscxzXC+QQ4hEwOvSySEZ3taPrc+2UfRU0IpC/wnPP9LM6V7S0u3srWBoa4sPhu8LP+JyDzWlHm7KL4K6Liyo3Emx3QshdmRrnCMtLZC9jg7xPIy5BsQLEFC6dU75g2Q23k3Nze5uck5yepV9qPDkcbHl3jOELaggtEbC8RVTI2kv8Mkh0by8E3sGm3lTtc0BscDSMvgdUtH/1xPfG2dwbUPuPxRt2Czc+dpva1zdUCiq0KYU8zLdHgH52K9Wp6q45rxZkhLh1NwvSNLqyDtPwVDVQumXNPLtGqjeiQcKtpnoxsoWe0XLJHFDlS+IlFlxw2GPqrSlhug4hlXOns5Jc5UiUHUVEFbQxJsDLABGAYU6TTLNLdLpFDNlbZ11xTHLgtSWXnbXAiiQJSEjUrlaXtBKyvju0rAa1T2JK9CqTgrF643K81ilWV0aOD2mXc1RIuaNQ+GtFMkjsuUtly44e7CGlnTJJFC56GibI5blZbitnmZ7futQ+RZvipuGH3CsYPeJze0rYXj+mc09X3+QwqiWMHPXuufX2aW263H0B+ySKS/PH1WhGLSKUpJg8oDeQyoo2ImphuR1wnCM9MBNSSAb+w6M2G48gQPiM/uFvaSUEBzTf1BWMkYPDDRyu75kBX3D12Qhp6ZB6EOF8fVVdQlJWWMDp0behq9wRzZlk6Wq2n0Ku4Z7hZ04F2Mi0ZMiInKsjei4XoHEOy0hOVpNMZeyykD8ha3RuSq5+EdN+LLmMIpQQhTrT9OjWOzNn2U0/EMIL2kuDmOe0t2ncXRsZI4NH6vLI0i3O+FBp2uhwcJLh7XVFrNdZzIJ/CJByL5ZfP6vQ2Nn0WFzy8sBcXseXXN98YLWO9wCR6jndQO4dgNrtJsZHC8khzLI2WT9XV8bHW6EYTp7N3IPwP0zXGzSOYwOLRFHKH8gd75WbbHIIMR/0ZtZDhBUWkRRHcwEEjaTue643vksdxN/NI8i/LcUa/kny9jr7EFbVu8pWS1bK0WrTbQsrVzXK8rp+ZNmphVRK6SO6GdGrEsUEjLrSTJaBfDXKbw0qIgzbpVGXlQGVDy1KakLC3PVHxCbsHof2U8tRdUvEVSRGAP1GxT8UfJC8j8WVM0YcB9CoBB/cVOzMeP0u+jh/0og5aCbKTCGss2/r+y4KWAXZ/wCX7KGYbT6Ibs6g+no3SNuOlxb4YIWgpGbWNaeYCq9Gf+H7k/srIPVbLJ3RZxxpWTFWWnTdD0VS2RSMqbEJDVjU6NPFIiYqjKp6epuErqmxSmhlmmhlyFstBkuAvNtMJc4dV6Tw9AQ0ErP1XCDb8HZoIVO1QwjClatfRJxxxM2XZXa86VsRdBcvaWO2ANJe0PHiMbuwHFu4A97KldUV2LgD8UxyFrW2DA2VwnjG1xIJMDSCDaz8fqGpmlDQS4gAcySAB7lAu1qnBAMsN3AuaPEZdzRe7hnI8rs/2nsrjhF/AIZTbtjd5BdtG4gWBdbJAubC98XKWc4XU87Xi7CHNyLtIIuDYi47EEfBMqjhV9ZLZgk/wTFWzNcQy2CyL5/Mrviap81lkHzeZYOjh4mouIovmuFk0tUFO7CJAwrXQRDZcnLkRB5m+pQ7prqEyKN7leUSq2SvkVdq0Ze0ejvvj90SHJwKZHxdgS5VAFHS/huvjcMfDkfqgTDjnnsrwuVHXkhxHyT8cnJsTOKigqiPkf8A70QMk9/4Renu/Dd7n7KvIzyTI9sCXSNDp8lo2+ufmi2zoKnZ5W/4j7KWyqT7LMXwGeOkE6DKhJQ0FZoKGrti6LfNlZVsxCPp664seiGUSVI23DtVZwuvWtGeCwELw7Q5shexcLSXjCx9c9skNlzBmoZyT0xo5eyeV6DFxBfozmD11N4jCzc5t7ZYbOwQcH4W9iVSDhRha5hfJtc1zbfh+UunNQHDycw84BuLAAgrRNCcmx6OBaCjbE3a0AC5Js1rQS4lzjZoAuSeybWu+yMKBr+R9lneq/8AOxmP3HnvEMhListIcrTa6clZu2Vn6VVA0ZFvQvwjXOwqqgkVhuTmiUPXJt1yg48ge9MJymzOymxm5WjRUbJmhStYmsCkYpZ1CeGqfUh5j7q+CpdYbZ/vlMw9isq4Oom/hP8AQ3VftyrbR23Y8d8fRVzR5rev7p0XyxUlwjQtZZoHYBRORJKgeqhargHkcoHuRD4+yidESiRFA7nLoyQbqbwU9kS5tHUaLh2Qkhe2cIj8NeI8PNs4Be5cKC0QWH6gvJfsd/BmoanJrEq9DCXiigOXJFyaQc4qm1ao2tKs53LLcQVXRYPqWX6mRY18FnTwuVmS1qYk3VI7mrSsdcoLw1ONVGi4xYDYo+N6DYxTNKlkhe1Ik3lKoJPHalygbLYptTIhS9aqRQbLhkqNpxdU9NLdXFAEMkEnYV4arNdpvKHdsH2KvGWQ2qx3ieO4whhKpEzj4lVoLPK7/L9kBWR7Zj23A398lH6O/YS1+N1rHpf1RGs0xHmAuL+YdvVWLqbv5EtXBfgIMaYY1X6fqAaQx3I8r9PT2VykzjtY2Ek0B+EU4MRVknhhAED7AubEOyn8IJ9lBJZaRACQvaeFR+E1eM6W/IXrnB9QCyyytXHzjfVoN842a4BcVF4l09oWxDKp8QVootDiuTkyU4T5vbFyBAqyWwJWG1eW5K1mqS2CxmoPuSvM45OeRzZp4I1Ep5OaaAiJAobK8mG0K3mnNC5reqVrlBJKlTbrlBx4nVhBOcjpyq6XmtiBmyC6KTK0dIbBZSjPmC1FK7CHIqCxsPZInON8Hqh2KQOSqG2UVfuY4tORfr1HojtM1Vrx4chzawJxcdiia2lEg9RyP8qjn0iQ2s33tjrb/fdWVKM1zwV2pRlwS1lAQdtrk32nv7LqOokjAHToDkJsT5G+V17tN7HoR9vgrinrYnAtkbtvz6tv39EM5OueQoxV8cDYNSafzDafmEa3OQQR3VfV6Q4Zj87T8x/KBikcw+U2Pb+Ql0n0Hua7NBsKQNQ1HqQdh/lPfof4VgGoJcBxdk9AbEL0ThiY7TbsvPKRvmXovCcd8eizdeltH4/ybygyASjgh6VtmqUFXPT19PDFffkz8juQ9D1L0Qq3UJrAovUsuzFtXyTjjcii1qq5rK1Mt0dq1TcnKpnPWZghUTU6VDk265pupC1POGOKQJSxc1cQOskT7LlBx4gXXQU/MowoKZ11swM6QtP+YLTUbsLNUoytFR8goyHQLFqma1NgbdGNYq7Y5RIWxqVkakDVK1qW5DFEGqaFsg8wz0I5hUFZQujOeXRw5H+Fq0j2AixFx2KmGVxIliTMvRV7o+WW9Wn9uyuAIqgf3fJw/lQ1ujA5jx/aeXwPRU7rxuzdrh8Cm+M+V2K5hwwit0x7Lm12/wD6H7jom0WpOjxcOb2J5exR1HxBmzxfHNv8Iqp0mKoG+MgO7jAP+Q6KdzXE0dtvmJPpeoxvOHWPY4+q9M4UdkLxYUjonbXC32PqD1W54T1J8ZFnY7HIVHW4t0LQ3FP4Z7lA7Cc48lV6BXeLHutZWR5hLwZX9GN/r+ytONSaJnHCz2tyG2FfyclS6pBcKPVH5x+wzTUpGBr3XOUErfVIbEqpspxNbS3K7FYT0RTRdDxhExlFIlDS1cGqeybtQEkW1KpbLlxx4JUS9kI5K4qSKK621wZj5JaOK5C0dFDYZVfp9KrdgskTlY2EQ2M9lOChIjhENKQ0OTCGtUtlFEVMClsYjtq7apbLtqEJEVlHU0jJBZ7b9j1HsUTsXFqlSa6OaTMnX6OYjuF3N5B3a/Q9lBDM5pu0kHuFq5KxgJY89M3GFV1mlBw3wZHVt/t/CsxyXxIrSx17RtPrO4bZmh47jDvdX2kRAndC4uaObTh7fcdR6hYoCx9VNTaw+N14ztLTzUZMW5eIKyV2fRfAUwdBg5DrH0wr6qvzHReG8GcdujlaZDg4fYABwPcDr6r3OlnbIxr2EFrhcEdQVUlh3YvpPgCTW7cgeh1EOO04d69UXUw7gVQ8RUL2jxoPzsyWjN7dv4UVBxaySFz8NfGN0kbnAEtHMsJ5qMNuDxZufydJK90Sn1xoDy04cObTg+/ss+5uUPxTqbaqV0sDi61vLyeABa4HZVFDrubS/wDt1HuFEMO1cFtZLSs0TU8BRwvDhcG4PIjkpyULGrkeCuJUO5PDlBI665IuXHHgTISVYUtMpIoLItgWrKZnqIRAwAKQPUAKkiKWMC4nItgQcSPiagkEiaJqmDVG0KYJbDQ5OASBOCBjEdZLZKFygIq9T04OBcDY8+pB9bDIPqFnWVboneVwB9xYrbKvrdIilN3Nz3GD8e6bDKlxITPG27iVwEdSOjJvo7+VnNVpHRvyLd/5C1TuH422Mdw4ciSSEDVySAbKhm9pwCef/i8J2OaT46FZMbry7M1FUlq9L4F/5DkpmhrxviP5mk+YHkSw9/ReeyabcnY7HOzsO+nNFx05azGQL5H7hOmov9leKfye81P/ACfSNDvOHOBO0NDvMLBzemCQS30IXlPHHEcdXUOkhZ4bbWtfLiL+cjkCRb5LHOlJ6pN5Q/RV2yLoOp9Qexwcw2c3kf57rVPqIalgc4+FJbJGWk+qwpfZXunGzADzXTguxkJPpl/QukpzcO3NPIDLHfHl8lqdP1JkuAbO6tPP4d1iYJSL25HmOh9xyKmY5Vp41LsdDJtNy8JqzdFrrm4d5x6/mHx6q9pKxkgu0+46j3CrSxuJYjNSJ0qRKgDP/9k=">
            <a:hlinkClick r:id="rId2"/>
          </p:cNvPr>
          <p:cNvSpPr>
            <a:spLocks noChangeAspect="1" noChangeArrowheads="1"/>
          </p:cNvSpPr>
          <p:nvPr/>
        </p:nvSpPr>
        <p:spPr bwMode="auto">
          <a:xfrm>
            <a:off x="109538" y="-1462088"/>
            <a:ext cx="2667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9" y="0"/>
            <a:ext cx="3581400" cy="270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33800" y="152400"/>
            <a:ext cx="5181600" cy="1938992"/>
          </a:xfrm>
          <a:prstGeom prst="rect">
            <a:avLst/>
          </a:prstGeom>
          <a:noFill/>
        </p:spPr>
        <p:txBody>
          <a:bodyPr wrap="square" rtlCol="0">
            <a:spAutoFit/>
          </a:bodyPr>
          <a:lstStyle/>
          <a:p>
            <a:r>
              <a:rPr lang="en-US" sz="4000" dirty="0" smtClean="0">
                <a:solidFill>
                  <a:srgbClr val="B4DCFA">
                    <a:lumMod val="50000"/>
                  </a:srgbClr>
                </a:solidFill>
                <a:latin typeface="Freehand" panose="02000606080000090004" pitchFamily="2" charset="0"/>
              </a:rPr>
              <a:t>Let this </a:t>
            </a:r>
            <a:r>
              <a:rPr lang="en-US" sz="4000" b="1" dirty="0" smtClean="0">
                <a:solidFill>
                  <a:srgbClr val="FFC000"/>
                </a:solidFill>
                <a:effectLst>
                  <a:outerShdw blurRad="38100" dist="38100" dir="2700000" algn="tl">
                    <a:srgbClr val="000000">
                      <a:alpha val="43137"/>
                    </a:srgbClr>
                  </a:outerShdw>
                </a:effectLst>
                <a:latin typeface="Freehand" panose="02000606080000090004" pitchFamily="2" charset="0"/>
              </a:rPr>
              <a:t>mind</a:t>
            </a:r>
            <a:r>
              <a:rPr lang="en-US" sz="4000" dirty="0" smtClean="0">
                <a:solidFill>
                  <a:srgbClr val="B4DCFA">
                    <a:lumMod val="50000"/>
                  </a:srgbClr>
                </a:solidFill>
                <a:latin typeface="Freehand" panose="02000606080000090004" pitchFamily="2" charset="0"/>
              </a:rPr>
              <a:t> be in you which was also in Christ Jesus (Phil 2:5)</a:t>
            </a:r>
            <a:endParaRPr lang="en-US" sz="4000" dirty="0">
              <a:solidFill>
                <a:srgbClr val="B4DCFA">
                  <a:lumMod val="50000"/>
                </a:srgbClr>
              </a:solidFill>
              <a:latin typeface="Freehand" panose="02000606080000090004" pitchFamily="2" charset="0"/>
            </a:endParaRPr>
          </a:p>
        </p:txBody>
      </p:sp>
    </p:spTree>
    <p:extLst>
      <p:ext uri="{BB962C8B-B14F-4D97-AF65-F5344CB8AC3E}">
        <p14:creationId xmlns:p14="http://schemas.microsoft.com/office/powerpoint/2010/main" val="102942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700728"/>
            <a:ext cx="9144000" cy="4524315"/>
          </a:xfrm>
          <a:prstGeom prst="rect">
            <a:avLst/>
          </a:prstGeom>
          <a:noFill/>
        </p:spPr>
        <p:txBody>
          <a:bodyPr wrap="square" rtlCol="0">
            <a:spAutoFit/>
          </a:bodyPr>
          <a:lstStyle/>
          <a:p>
            <a:pPr algn="ctr"/>
            <a:r>
              <a:rPr lang="en-US" sz="2400" b="1" i="1" dirty="0" smtClean="0">
                <a:solidFill>
                  <a:prstClr val="black"/>
                </a:solidFill>
              </a:rPr>
              <a:t>We are made up of 50 trillion cells…</a:t>
            </a:r>
          </a:p>
          <a:p>
            <a:pPr algn="ctr"/>
            <a:endParaRPr lang="en-US" sz="2400" b="1" i="1" dirty="0">
              <a:solidFill>
                <a:prstClr val="black"/>
              </a:solidFill>
            </a:endParaRPr>
          </a:p>
          <a:p>
            <a:pPr algn="ctr"/>
            <a:r>
              <a:rPr lang="en-US" sz="2400" b="1" i="1" dirty="0" smtClean="0">
                <a:solidFill>
                  <a:prstClr val="black"/>
                </a:solidFill>
              </a:rPr>
              <a:t>Each cell is like a person; it is “intelligent” and communicates collectively with the “mind” of other cells as a “Community” to respond to the outside world</a:t>
            </a:r>
          </a:p>
          <a:p>
            <a:pPr algn="ctr"/>
            <a:endParaRPr lang="en-US" sz="2400" b="1" i="1" dirty="0">
              <a:solidFill>
                <a:prstClr val="black"/>
              </a:solidFill>
            </a:endParaRPr>
          </a:p>
          <a:p>
            <a:pPr algn="ctr"/>
            <a:r>
              <a:rPr lang="en-US" sz="2400" b="1" i="1" dirty="0" smtClean="0">
                <a:solidFill>
                  <a:prstClr val="black"/>
                </a:solidFill>
              </a:rPr>
              <a:t>What we believe (and perceive) affects the health and life of our cells as we respond to our world </a:t>
            </a:r>
          </a:p>
          <a:p>
            <a:pPr algn="ctr"/>
            <a:endParaRPr lang="en-US" sz="2400" b="1" i="1" dirty="0">
              <a:solidFill>
                <a:prstClr val="black"/>
              </a:solidFill>
            </a:endParaRPr>
          </a:p>
          <a:p>
            <a:pPr algn="ctr"/>
            <a:r>
              <a:rPr lang="en-US" sz="2400" b="1" i="1" dirty="0" smtClean="0">
                <a:solidFill>
                  <a:prstClr val="black"/>
                </a:solidFill>
              </a:rPr>
              <a:t>Our genetics DO NOT determine our destiny!</a:t>
            </a:r>
          </a:p>
          <a:p>
            <a:pPr algn="ctr"/>
            <a:endParaRPr lang="en-US" sz="2400" b="1" i="1" dirty="0">
              <a:solidFill>
                <a:prstClr val="black"/>
              </a:solidFill>
            </a:endParaRPr>
          </a:p>
          <a:p>
            <a:pPr algn="ctr"/>
            <a:endParaRPr lang="en-US" sz="2400" b="1" i="1" dirty="0">
              <a:solidFill>
                <a:prstClr val="black"/>
              </a:solidFill>
            </a:endParaRPr>
          </a:p>
        </p:txBody>
      </p:sp>
      <p:sp>
        <p:nvSpPr>
          <p:cNvPr id="4" name="AutoShape 2" descr="data:image/jpeg;base64,/9j/4AAQSkZJRgABAQAAAQABAAD/2wCEAAkGBxQTEhQUEhQVFBQUFBUUFBQUFBQUFBQVFBUXFhQUFBQYHCggGBolHBQUITEhJSkrLi4uFx8zODMsNyguLisBCgoKDg0OGxAQGiwcHSQuLCwsLCwsLCwsLCwsLCwsLCwsLCwsLCwsLCwsLCwsLCwsLCwsLCwsNywsLCw3Nzc3LP/AABEIAPAA0gMBIgACEQEDEQH/xAAcAAABBQEBAQAAAAAAAAAAAAAEAQIDBQYABwj/xAA4EAABAwMCBAQEBQQCAgMAAAABAAIDBBEhBRIGMUFREyJhcYGRobEjMkLB0RRicvAH4YKSFTNS/8QAGgEAAgMBAQAAAAAAAAAAAAAAAgMBBAUABv/EACkRAAICAQQBAwQCAwAAAAAAAAABAhEDBBIhMSIFMkETUWFxQqEjJDT/2gAMAwEAAhEDEQA/AKsFcXKIypzDdZZoD7lC1LQfzZRgGEPUTNHquOK2Rg6BRPbcdkS+QHkpY6Unmj/YJUupinNoj2WgjpQOaV8QQ/UD2FNDCQjI3HqixThOZTFC5WEog7go3OKLdCVG+ElRZNEAk9U7xfVSf0qjdThTwcTxyqT+oHdCbSEy/dRtO3BviglTseO6BYy6KiiF+66jkx+2/JTQ02clKxTIWySeOMDkp2EdUAZ+yUVHdCdZYhwSufZBRyJTJdDR1jZJVHIXWwE+UgKB2oW/Tf4qUjmQmR/YpUn/AMh/afouRUQDRUpKsI6ewJ9FMxoUrnBc52QolBVTEckFJA42v16LQGmBO4hdDTi9/kiWSiHGymlgERZuzcbiL2JHYHogauZoPlLj1HpfmL9bcrozih1pW9iwfc3VC56u4lcUypkdSNBoVfveI35B/KTzB7eq0P8ASN7LBUr9rmuHMOB+RXpNrqvqIU7Q/BNtUwN1OlbCEV4aTw1WHgUtNdRClI5qxMaXwlJxWvhQzoFbyQBRPp1KkcVngXTDTeis/BTQEW4igFlOiI4lMUtlDZNDHYTHuKIEaa+EobRwLuSF+cJX0xUQFuaJUQFRAp0klggZaooV9T3RbbBbCZJ1GZEE6oCHlqESiDuLDxFypfGK5FsIs17ZU4TKvjddTxjqk0OsLa+91LEhWOspWvQ0cB8SUW+K4/Mw3HseY/3ssBJU26m/sLfVenfZeX6owCV4Z0cefL4FaGkdqmUtSqdoM02UvJB53Frdb4XqDOVuy8x4Se3+ob4jgxozk4JbkC69PglY78rmu9iCl6u7oPS+2yRoT2s7rt67eqRaHWSFqTekL1xw1wTSwJ6ZIuIIXkIaUpKkkIKSVEkdZNvyj6aMFVDHXK0OiU9yOqHK9qsmPLLCk0ou6KzZw4T0Wk0yhDQFaCEKriw58/lHhCp6hRdI8/q+HCByWerdGcL4XsD4Aqyv00OHJTkx58HMlaIjnjLhni1TSEKtqYbLd8SUWy/lKw9a/Kt4Mm9WMlFIr3mygcVLO9V75rq0hLYRvCRQXXIqONfGFLvCaIinti75VYeOb6KdkWeybEUDxBq4p4936nHa3te3MrknJ0iJSUVbO1fUGsBaM97dT29lhp3AvcXg5JOOSJFWZBvvz+/ZML1o44bFRQyT3OwaKIbgRcAX59cWTquqc1zdri22bgkG9/8ApPkFsnHXOFW1EzXkAX+KYqb5Fu0uD1Lh3WDNH5jd7bXPcHIKszLdY/gp13SD+1v0JC1zWBZWeKjN0aGKTcUx4cl3lNXEpQwkbIoZ57KCaVBSTFEkQ2EyT3QsqRrrp9kdAEcH5gtvwtH5gsUxuQttwrKLhVtX7A4HodNyU10PTOU5V7Qz/wBeNGfPsVRzDCfZMm5J2o5xS3fYhdmU4ogBBwvKNbgsTZetcSTWFrLzfVItxWNom6NH+CMbLlV8sJBuCtLU6UeYCrpqF4/StZSTEtFRvd2SKw/o3dlymyKNpsSBinXKrZYI2tssjx2bhgHQF3yI/wC1rpXLJ8XDzR/4u+4TtO/8iE5/YzLac/BF8XBWmYaMQB7h+IIS50e6ba6SORzSwndcGVjmOBaQG+Ge9ll6RlnOHZGwwuk3BjSdrHPdy8rGjzON+gC0ZdlBFxWOppnXkli3tZRgv8SR3ihtC5sjXDeAS2aGJtwWnz3JINxFrUVMYw2m8PayolcHAvL9kkcBYLuPmaCJBkXBaBzJvTP4ZnLgGxOFyW7SLEFu24IOR+dgzbL2jqFI2GzS0AgtBxkEEc7g8jcFcSbTgbTwXnJ80d+nQhbhuljqSvPP+OdVHiMBvm7fmL/depGZZOr3LIaGmpwK9+nhROoArAvXAKvbHtIpZdPHZCPoBfl91oJY7ofwgOiPcBtKqOiHZENoh2Rm1Esgv0+67edtKo0PotDw5T2ISU1NnktDplFbKqanLaoniKtlzToqyghjRC1PTsco4vIzZvk5QzlToeZqdrt30WokR7MzxG24WBrIcr0fXYLtusDXR5KxtI6VGlF3FFbtUb2+inK5XyATwh2XIuyRcdQ/YmuCl5pzWWSyQCQFZ7iuLDD/AJD7LUzkBZXjGqG1gb0JJv64/ZO09uaFZq2MzzYbXcPQH4JabUvBkEjQ0ubuG1w3NcHscxzXC+QQ4hEwOvSySEZ3taPrc+2UfRU0IpC/wnPP9LM6V7S0u3srWBoa4sPhu8LP+JyDzWlHm7KL4K6Liyo3Emx3QshdmRrnCMtLZC9jg7xPIy5BsQLEFC6dU75g2Q23k3Nze5uck5yepV9qPDkcbHl3jOELaggtEbC8RVTI2kv8Mkh0by8E3sGm3lTtc0BscDSMvgdUtH/1xPfG2dwbUPuPxRt2Czc+dpva1zdUCiq0KYU8zLdHgH52K9Wp6q45rxZkhLh1NwvSNLqyDtPwVDVQumXNPLtGqjeiQcKtpnoxsoWe0XLJHFDlS+IlFlxw2GPqrSlhug4hlXOns5Jc5UiUHUVEFbQxJsDLABGAYU6TTLNLdLpFDNlbZ11xTHLgtSWXnbXAiiQJSEjUrlaXtBKyvju0rAa1T2JK9CqTgrF643K81ilWV0aOD2mXc1RIuaNQ+GtFMkjsuUtly44e7CGlnTJJFC56GibI5blZbitnmZ7futQ+RZvipuGH3CsYPeJze0rYXj+mc09X3+QwqiWMHPXuufX2aW263H0B+ySKS/PH1WhGLSKUpJg8oDeQyoo2ImphuR1wnCM9MBNSSAb+w6M2G48gQPiM/uFvaSUEBzTf1BWMkYPDDRyu75kBX3D12Qhp6ZB6EOF8fVVdQlJWWMDp0behq9wRzZlk6Wq2n0Ku4Z7hZ04F2Mi0ZMiInKsjei4XoHEOy0hOVpNMZeyykD8ha3RuSq5+EdN+LLmMIpQQhTrT9OjWOzNn2U0/EMIL2kuDmOe0t2ncXRsZI4NH6vLI0i3O+FBp2uhwcJLh7XVFrNdZzIJ/CJByL5ZfP6vQ2Nn0WFzy8sBcXseXXN98YLWO9wCR6jndQO4dgNrtJsZHC8khzLI2WT9XV8bHW6EYTp7N3IPwP0zXGzSOYwOLRFHKH8gd75WbbHIIMR/0ZtZDhBUWkRRHcwEEjaTue643vksdxN/NI8i/LcUa/kny9jr7EFbVu8pWS1bK0WrTbQsrVzXK8rp+ZNmphVRK6SO6GdGrEsUEjLrSTJaBfDXKbw0qIgzbpVGXlQGVDy1KakLC3PVHxCbsHof2U8tRdUvEVSRGAP1GxT8UfJC8j8WVM0YcB9CoBB/cVOzMeP0u+jh/0og5aCbKTCGss2/r+y4KWAXZ/wCX7KGYbT6Ibs6g+no3SNuOlxb4YIWgpGbWNaeYCq9Gf+H7k/srIPVbLJ3RZxxpWTFWWnTdD0VS2RSMqbEJDVjU6NPFIiYqjKp6epuErqmxSmhlmmhlyFstBkuAvNtMJc4dV6Tw9AQ0ErP1XCDb8HZoIVO1QwjClatfRJxxxM2XZXa86VsRdBcvaWO2ANJe0PHiMbuwHFu4A97KldUV2LgD8UxyFrW2DA2VwnjG1xIJMDSCDaz8fqGpmlDQS4gAcySAB7lAu1qnBAMsN3AuaPEZdzRe7hnI8rs/2nsrjhF/AIZTbtjd5BdtG4gWBdbJAubC98XKWc4XU87Xi7CHNyLtIIuDYi47EEfBMqjhV9ZLZgk/wTFWzNcQy2CyL5/Mrviap81lkHzeZYOjh4mouIovmuFk0tUFO7CJAwrXQRDZcnLkRB5m+pQ7prqEyKN7leUSq2SvkVdq0Ze0ejvvj90SHJwKZHxdgS5VAFHS/huvjcMfDkfqgTDjnnsrwuVHXkhxHyT8cnJsTOKigqiPkf8A70QMk9/4Renu/Dd7n7KvIzyTI9sCXSNDp8lo2+ufmi2zoKnZ5W/4j7KWyqT7LMXwGeOkE6DKhJQ0FZoKGrti6LfNlZVsxCPp664seiGUSVI23DtVZwuvWtGeCwELw7Q5shexcLSXjCx9c9skNlzBmoZyT0xo5eyeV6DFxBfozmD11N4jCzc5t7ZYbOwQcH4W9iVSDhRha5hfJtc1zbfh+UunNQHDycw84BuLAAgrRNCcmx6OBaCjbE3a0AC5Js1rQS4lzjZoAuSeybWu+yMKBr+R9lneq/8AOxmP3HnvEMhListIcrTa6clZu2Vn6VVA0ZFvQvwjXOwqqgkVhuTmiUPXJt1yg48ge9MJymzOymxm5WjRUbJmhStYmsCkYpZ1CeGqfUh5j7q+CpdYbZ/vlMw9isq4Oom/hP8AQ3VftyrbR23Y8d8fRVzR5rev7p0XyxUlwjQtZZoHYBRORJKgeqhargHkcoHuRD4+yidESiRFA7nLoyQbqbwU9kS5tHUaLh2Qkhe2cIj8NeI8PNs4Be5cKC0QWH6gvJfsd/BmoanJrEq9DCXiigOXJFyaQc4qm1ao2tKs53LLcQVXRYPqWX6mRY18FnTwuVmS1qYk3VI7mrSsdcoLw1ONVGi4xYDYo+N6DYxTNKlkhe1Ik3lKoJPHalygbLYptTIhS9aqRQbLhkqNpxdU9NLdXFAEMkEnYV4arNdpvKHdsH2KvGWQ2qx3ieO4whhKpEzj4lVoLPK7/L9kBWR7Zj23A398lH6O/YS1+N1rHpf1RGs0xHmAuL+YdvVWLqbv5EtXBfgIMaYY1X6fqAaQx3I8r9PT2VykzjtY2Ek0B+EU4MRVknhhAED7AubEOyn8IJ9lBJZaRACQvaeFR+E1eM6W/IXrnB9QCyyytXHzjfVoN842a4BcVF4l09oWxDKp8QVootDiuTkyU4T5vbFyBAqyWwJWG1eW5K1mqS2CxmoPuSvM45OeRzZp4I1Ep5OaaAiJAobK8mG0K3mnNC5reqVrlBJKlTbrlBx4nVhBOcjpyq6XmtiBmyC6KTK0dIbBZSjPmC1FK7CHIqCxsPZInON8Hqh2KQOSqG2UVfuY4tORfr1HojtM1Vrx4chzawJxcdiia2lEg9RyP8qjn0iQ2s33tjrb/fdWVKM1zwV2pRlwS1lAQdtrk32nv7LqOokjAHToDkJsT5G+V17tN7HoR9vgrinrYnAtkbtvz6tv39EM5OueQoxV8cDYNSafzDafmEa3OQQR3VfV6Q4Zj87T8x/KBikcw+U2Pb+Ql0n0Hua7NBsKQNQ1HqQdh/lPfof4VgGoJcBxdk9AbEL0ThiY7TbsvPKRvmXovCcd8eizdeltH4/ybygyASjgh6VtmqUFXPT19PDFffkz8juQ9D1L0Qq3UJrAovUsuzFtXyTjjcii1qq5rK1Mt0dq1TcnKpnPWZghUTU6VDk265pupC1POGOKQJSxc1cQOskT7LlBx4gXXQU/MowoKZ11swM6QtP+YLTUbsLNUoytFR8goyHQLFqma1NgbdGNYq7Y5RIWxqVkakDVK1qW5DFEGqaFsg8wz0I5hUFZQujOeXRw5H+Fq0j2AixFx2KmGVxIliTMvRV7o+WW9Wn9uyuAIqgf3fJw/lQ1ujA5jx/aeXwPRU7rxuzdrh8Cm+M+V2K5hwwit0x7Lm12/wD6H7jom0WpOjxcOb2J5exR1HxBmzxfHNv8Iqp0mKoG+MgO7jAP+Q6KdzXE0dtvmJPpeoxvOHWPY4+q9M4UdkLxYUjonbXC32PqD1W54T1J8ZFnY7HIVHW4t0LQ3FP4Z7lA7Cc48lV6BXeLHutZWR5hLwZX9GN/r+ytONSaJnHCz2tyG2FfyclS6pBcKPVH5x+wzTUpGBr3XOUErfVIbEqpspxNbS3K7FYT0RTRdDxhExlFIlDS1cGqeybtQEkW1KpbLlxx4JUS9kI5K4qSKK621wZj5JaOK5C0dFDYZVfp9KrdgskTlY2EQ2M9lOChIjhENKQ0OTCGtUtlFEVMClsYjtq7apbLtqEJEVlHU0jJBZ7b9j1HsUTsXFqlSa6OaTMnX6OYjuF3N5B3a/Q9lBDM5pu0kHuFq5KxgJY89M3GFV1mlBw3wZHVt/t/CsxyXxIrSx17RtPrO4bZmh47jDvdX2kRAndC4uaObTh7fcdR6hYoCx9VNTaw+N14ztLTzUZMW5eIKyV2fRfAUwdBg5DrH0wr6qvzHReG8GcdujlaZDg4fYABwPcDr6r3OlnbIxr2EFrhcEdQVUlh3YvpPgCTW7cgeh1EOO04d69UXUw7gVQ8RUL2jxoPzsyWjN7dv4UVBxaySFz8NfGN0kbnAEtHMsJ5qMNuDxZufydJK90Sn1xoDy04cObTg+/ss+5uUPxTqbaqV0sDi61vLyeABa4HZVFDrubS/wDt1HuFEMO1cFtZLSs0TU8BRwvDhcG4PIjkpyULGrkeCuJUO5PDlBI665IuXHHgTISVYUtMpIoLItgWrKZnqIRAwAKQPUAKkiKWMC4nItgQcSPiagkEiaJqmDVG0KYJbDQ5OASBOCBjEdZLZKFygIq9T04OBcDY8+pB9bDIPqFnWVboneVwB9xYrbKvrdIilN3Nz3GD8e6bDKlxITPG27iVwEdSOjJvo7+VnNVpHRvyLd/5C1TuH422Mdw4ciSSEDVySAbKhm9pwCef/i8J2OaT46FZMbry7M1FUlq9L4F/5DkpmhrxviP5mk+YHkSw9/ReeyabcnY7HOzsO+nNFx05azGQL5H7hOmov9leKfye81P/ACfSNDvOHOBO0NDvMLBzemCQS30IXlPHHEcdXUOkhZ4bbWtfLiL+cjkCRb5LHOlJ6pN5Q/RV2yLoOp9Qexwcw2c3kf57rVPqIalgc4+FJbJGWk+qwpfZXunGzADzXTguxkJPpl/QukpzcO3NPIDLHfHl8lqdP1JkuAbO6tPP4d1iYJSL25HmOh9xyKmY5Vp41LsdDJtNy8JqzdFrrm4d5x6/mHx6q9pKxkgu0+46j3CrSxuJYjNSJ0qRKgDP/9k=">
            <a:hlinkClick r:id="rId2"/>
          </p:cNvPr>
          <p:cNvSpPr>
            <a:spLocks noChangeAspect="1" noChangeArrowheads="1"/>
          </p:cNvSpPr>
          <p:nvPr/>
        </p:nvSpPr>
        <p:spPr bwMode="auto">
          <a:xfrm>
            <a:off x="109538" y="-1462088"/>
            <a:ext cx="2667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9" y="0"/>
            <a:ext cx="3581400" cy="270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02019" y="61912"/>
            <a:ext cx="5541981" cy="2708434"/>
          </a:xfrm>
          <a:prstGeom prst="rect">
            <a:avLst/>
          </a:prstGeom>
          <a:noFill/>
        </p:spPr>
        <p:txBody>
          <a:bodyPr wrap="square" rtlCol="0">
            <a:spAutoFit/>
          </a:bodyPr>
          <a:lstStyle/>
          <a:p>
            <a:r>
              <a:rPr lang="en-US" sz="4000" dirty="0" smtClean="0">
                <a:solidFill>
                  <a:srgbClr val="FFC000"/>
                </a:solidFill>
                <a:effectLst>
                  <a:outerShdw blurRad="38100" dist="38100" dir="2700000" algn="tl">
                    <a:srgbClr val="000000">
                      <a:alpha val="43137"/>
                    </a:srgbClr>
                  </a:outerShdw>
                </a:effectLst>
                <a:latin typeface="Freehand" panose="02000606080000090004" pitchFamily="2" charset="0"/>
              </a:rPr>
              <a:t>The MIND is MUCH greater than the Brain</a:t>
            </a:r>
          </a:p>
          <a:p>
            <a:endParaRPr lang="en-US" dirty="0">
              <a:solidFill>
                <a:srgbClr val="FFC000"/>
              </a:solidFill>
              <a:effectLst>
                <a:outerShdw blurRad="38100" dist="38100" dir="2700000" algn="tl">
                  <a:srgbClr val="000000">
                    <a:alpha val="43137"/>
                  </a:srgbClr>
                </a:outerShdw>
              </a:effectLst>
              <a:latin typeface="Freehand" panose="02000606080000090004" pitchFamily="2" charset="0"/>
            </a:endParaRPr>
          </a:p>
          <a:p>
            <a:endParaRPr lang="en-US" dirty="0" smtClean="0">
              <a:solidFill>
                <a:srgbClr val="FFC000"/>
              </a:solidFill>
              <a:effectLst>
                <a:outerShdw blurRad="38100" dist="38100" dir="2700000" algn="tl">
                  <a:srgbClr val="000000">
                    <a:alpha val="43137"/>
                  </a:srgbClr>
                </a:outerShdw>
              </a:effectLst>
              <a:latin typeface="Freehand" panose="02000606080000090004" pitchFamily="2" charset="0"/>
            </a:endParaRPr>
          </a:p>
          <a:p>
            <a:endParaRPr lang="en-US" dirty="0">
              <a:solidFill>
                <a:srgbClr val="FFC000"/>
              </a:solidFill>
              <a:effectLst>
                <a:outerShdw blurRad="38100" dist="38100" dir="2700000" algn="tl">
                  <a:srgbClr val="000000">
                    <a:alpha val="43137"/>
                  </a:srgbClr>
                </a:outerShdw>
              </a:effectLst>
              <a:latin typeface="Freehand" panose="02000606080000090004" pitchFamily="2" charset="0"/>
            </a:endParaRPr>
          </a:p>
          <a:p>
            <a:r>
              <a:rPr lang="en-US" dirty="0" smtClean="0">
                <a:solidFill>
                  <a:srgbClr val="FFC000"/>
                </a:solidFill>
                <a:effectLst>
                  <a:outerShdw blurRad="38100" dist="38100" dir="2700000" algn="tl">
                    <a:srgbClr val="000000">
                      <a:alpha val="43137"/>
                    </a:srgbClr>
                  </a:outerShdw>
                </a:effectLst>
                <a:latin typeface="Freehand" panose="02000606080000090004" pitchFamily="2" charset="0"/>
              </a:rPr>
              <a:t>Lipton, B. (2008). The Biology of Belief:  Unleashing the Power of Consciousness, Matter and Miracles</a:t>
            </a:r>
            <a:endParaRPr lang="en-US" sz="4000" dirty="0">
              <a:solidFill>
                <a:srgbClr val="FFC000"/>
              </a:solidFill>
              <a:effectLst>
                <a:outerShdw blurRad="38100" dist="38100" dir="2700000" algn="tl">
                  <a:srgbClr val="000000">
                    <a:alpha val="43137"/>
                  </a:srgbClr>
                </a:outerShdw>
              </a:effectLst>
              <a:latin typeface="Freehand" panose="02000606080000090004" pitchFamily="2" charset="0"/>
            </a:endParaRPr>
          </a:p>
        </p:txBody>
      </p:sp>
    </p:spTree>
    <p:extLst>
      <p:ext uri="{BB962C8B-B14F-4D97-AF65-F5344CB8AC3E}">
        <p14:creationId xmlns:p14="http://schemas.microsoft.com/office/powerpoint/2010/main" val="3589757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572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352800"/>
            <a:ext cx="9144000" cy="3200876"/>
          </a:xfrm>
          <a:prstGeom prst="rect">
            <a:avLst/>
          </a:prstGeom>
          <a:noFill/>
        </p:spPr>
        <p:txBody>
          <a:bodyPr wrap="square" rtlCol="0">
            <a:spAutoFit/>
          </a:bodyPr>
          <a:lstStyle/>
          <a:p>
            <a:pPr algn="ctr"/>
            <a:endParaRPr lang="en-US" sz="2800" dirty="0" smtClean="0">
              <a:solidFill>
                <a:srgbClr val="FFC000"/>
              </a:solidFill>
              <a:effectLst>
                <a:outerShdw blurRad="38100" dist="38100" dir="2700000" algn="tl">
                  <a:srgbClr val="000000">
                    <a:alpha val="43137"/>
                  </a:srgbClr>
                </a:outerShdw>
              </a:effectLst>
              <a:latin typeface="Arial Black" panose="020B0A04020102020204" pitchFamily="34" charset="0"/>
            </a:endParaRPr>
          </a:p>
          <a:p>
            <a:pPr algn="ctr"/>
            <a:endParaRPr lang="en-US" sz="2800" dirty="0">
              <a:solidFill>
                <a:srgbClr val="FFC000"/>
              </a:solidFill>
              <a:effectLst>
                <a:outerShdw blurRad="38100" dist="38100" dir="2700000" algn="tl">
                  <a:srgbClr val="000000">
                    <a:alpha val="43137"/>
                  </a:srgbClr>
                </a:outerShdw>
              </a:effectLst>
              <a:latin typeface="Arial Black" panose="020B0A04020102020204" pitchFamily="34" charset="0"/>
            </a:endParaRPr>
          </a:p>
          <a:p>
            <a:pPr algn="ctr"/>
            <a:r>
              <a:rPr lang="en-US" sz="2800" dirty="0" smtClean="0">
                <a:solidFill>
                  <a:srgbClr val="FFC000"/>
                </a:solidFill>
                <a:effectLst>
                  <a:outerShdw blurRad="38100" dist="38100" dir="2700000" algn="tl">
                    <a:srgbClr val="000000">
                      <a:alpha val="43137"/>
                    </a:srgbClr>
                  </a:outerShdw>
                </a:effectLst>
                <a:latin typeface="Arial Black" panose="020B0A04020102020204" pitchFamily="34" charset="0"/>
              </a:rPr>
              <a:t>Our Brain IS Designed for Spirituality!</a:t>
            </a:r>
          </a:p>
          <a:p>
            <a:endParaRPr lang="en-US" sz="2800" dirty="0" smtClean="0">
              <a:solidFill>
                <a:srgbClr val="FFC000"/>
              </a:solidFill>
              <a:effectLst>
                <a:outerShdw blurRad="38100" dist="38100" dir="2700000" algn="tl">
                  <a:srgbClr val="000000">
                    <a:alpha val="43137"/>
                  </a:srgbClr>
                </a:outerShdw>
              </a:effectLst>
              <a:latin typeface="Arial Black" panose="020B0A04020102020204" pitchFamily="34" charset="0"/>
            </a:endParaRPr>
          </a:p>
          <a:p>
            <a:endParaRPr lang="en-US" dirty="0" smtClean="0">
              <a:solidFill>
                <a:srgbClr val="FFC000"/>
              </a:solidFill>
              <a:effectLst>
                <a:outerShdw blurRad="38100" dist="38100" dir="2700000" algn="tl">
                  <a:srgbClr val="000000">
                    <a:alpha val="43137"/>
                  </a:srgbClr>
                </a:outerShdw>
              </a:effectLst>
              <a:latin typeface="Arial Black" panose="020B0A04020102020204" pitchFamily="34" charset="0"/>
            </a:endParaRPr>
          </a:p>
          <a:p>
            <a:endParaRPr lang="en-US" dirty="0">
              <a:solidFill>
                <a:srgbClr val="FFC000"/>
              </a:solidFill>
              <a:effectLst>
                <a:outerShdw blurRad="38100" dist="38100" dir="2700000" algn="tl">
                  <a:srgbClr val="000000">
                    <a:alpha val="43137"/>
                  </a:srgbClr>
                </a:outerShdw>
              </a:effectLst>
              <a:latin typeface="Arial Black" panose="020B0A04020102020204" pitchFamily="34" charset="0"/>
            </a:endParaRPr>
          </a:p>
          <a:p>
            <a:endParaRPr lang="en-US" dirty="0" smtClean="0">
              <a:solidFill>
                <a:srgbClr val="FFC000"/>
              </a:solidFill>
              <a:effectLst>
                <a:outerShdw blurRad="38100" dist="38100" dir="2700000" algn="tl">
                  <a:srgbClr val="000000">
                    <a:alpha val="43137"/>
                  </a:srgbClr>
                </a:outerShdw>
              </a:effectLst>
              <a:latin typeface="Arial Black" panose="020B0A04020102020204" pitchFamily="34" charset="0"/>
            </a:endParaRPr>
          </a:p>
          <a:p>
            <a:endParaRPr lang="en-US" dirty="0">
              <a:solidFill>
                <a:srgbClr val="FFC000"/>
              </a:solidFill>
              <a:effectLst>
                <a:outerShdw blurRad="38100" dist="38100" dir="2700000" algn="tl">
                  <a:srgbClr val="000000">
                    <a:alpha val="43137"/>
                  </a:srgbClr>
                </a:outerShdw>
              </a:effectLst>
              <a:latin typeface="Arial Black" panose="020B0A04020102020204" pitchFamily="34" charset="0"/>
            </a:endParaRPr>
          </a:p>
          <a:p>
            <a:r>
              <a:rPr lang="en-US" dirty="0" smtClean="0">
                <a:solidFill>
                  <a:srgbClr val="FFC000"/>
                </a:solidFill>
                <a:effectLst>
                  <a:outerShdw blurRad="38100" dist="38100" dir="2700000" algn="tl">
                    <a:srgbClr val="000000">
                      <a:alpha val="43137"/>
                    </a:srgbClr>
                  </a:outerShdw>
                </a:effectLst>
                <a:latin typeface="Arial Black" panose="020B0A04020102020204" pitchFamily="34" charset="0"/>
              </a:rPr>
              <a:t>V.S. </a:t>
            </a:r>
            <a:r>
              <a:rPr lang="en-US" dirty="0" err="1" smtClean="0">
                <a:solidFill>
                  <a:srgbClr val="FFC000"/>
                </a:solidFill>
                <a:effectLst>
                  <a:outerShdw blurRad="38100" dist="38100" dir="2700000" algn="tl">
                    <a:srgbClr val="000000">
                      <a:alpha val="43137"/>
                    </a:srgbClr>
                  </a:outerShdw>
                </a:effectLst>
                <a:latin typeface="Arial Black" panose="020B0A04020102020204" pitchFamily="34" charset="0"/>
              </a:rPr>
              <a:t>Ramachandrian</a:t>
            </a:r>
            <a:r>
              <a:rPr lang="en-US" dirty="0" smtClean="0">
                <a:solidFill>
                  <a:srgbClr val="FFC000"/>
                </a:solidFill>
                <a:effectLst>
                  <a:outerShdw blurRad="38100" dist="38100" dir="2700000" algn="tl">
                    <a:srgbClr val="000000">
                      <a:alpha val="43137"/>
                    </a:srgbClr>
                  </a:outerShdw>
                </a:effectLst>
                <a:latin typeface="Arial Black" panose="020B0A04020102020204" pitchFamily="34" charset="0"/>
              </a:rPr>
              <a:t> (20ll).  </a:t>
            </a:r>
            <a:r>
              <a:rPr lang="en-US" i="1" dirty="0" smtClean="0">
                <a:solidFill>
                  <a:srgbClr val="FFC000"/>
                </a:solidFill>
                <a:effectLst>
                  <a:outerShdw blurRad="38100" dist="38100" dir="2700000" algn="tl">
                    <a:srgbClr val="000000">
                      <a:alpha val="43137"/>
                    </a:srgbClr>
                  </a:outerShdw>
                </a:effectLst>
                <a:latin typeface="Arial Black" panose="020B0A04020102020204" pitchFamily="34" charset="0"/>
              </a:rPr>
              <a:t>The Tell Tale Brain</a:t>
            </a:r>
            <a:endParaRPr lang="en-US"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1081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1658</Words>
  <Application>Microsoft Office PowerPoint</Application>
  <PresentationFormat>On-screen Show (4:3)</PresentationFormat>
  <Paragraphs>232</Paragraphs>
  <Slides>35</Slides>
  <Notes>0</Notes>
  <HiddenSlides>0</HiddenSlides>
  <MMClips>0</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Office Theme</vt:lpstr>
      <vt:lpstr>Slipstream</vt:lpstr>
      <vt:lpstr>Textured</vt:lpstr>
      <vt:lpstr>1_Office Theme</vt:lpstr>
      <vt:lpstr>2_Office Theme</vt:lpstr>
      <vt:lpstr>3_Office Theme</vt:lpstr>
      <vt:lpstr>4_Office Theme</vt:lpstr>
      <vt:lpstr>PowerPoint Presentation</vt:lpstr>
      <vt:lpstr>PowerPoint Presentation</vt:lpstr>
      <vt:lpstr>PowerPoint Presentation</vt:lpstr>
      <vt:lpstr> Faith &amp; Spiritual Practice More Effective 80% of the Time! NIH Psychiatrist, David B. Larson in God: The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Overcoming Addiction &amp; other lesser gods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Minnesota Teen Challenge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tim.walsh</dc:creator>
  <cp:lastModifiedBy>Karen</cp:lastModifiedBy>
  <cp:revision>121</cp:revision>
  <dcterms:created xsi:type="dcterms:W3CDTF">2014-07-10T14:18:07Z</dcterms:created>
  <dcterms:modified xsi:type="dcterms:W3CDTF">2015-10-06T21:07:34Z</dcterms:modified>
</cp:coreProperties>
</file>